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33" r:id="rId1"/>
  </p:sldMasterIdLst>
  <p:notesMasterIdLst>
    <p:notesMasterId r:id="rId33"/>
  </p:notesMasterIdLst>
  <p:handoutMasterIdLst>
    <p:handoutMasterId r:id="rId34"/>
  </p:handoutMasterIdLst>
  <p:sldIdLst>
    <p:sldId id="1501" r:id="rId2"/>
    <p:sldId id="1502" r:id="rId3"/>
    <p:sldId id="1552" r:id="rId4"/>
    <p:sldId id="1505" r:id="rId5"/>
    <p:sldId id="1545" r:id="rId6"/>
    <p:sldId id="1554" r:id="rId7"/>
    <p:sldId id="1557" r:id="rId8"/>
    <p:sldId id="1535" r:id="rId9"/>
    <p:sldId id="1536" r:id="rId10"/>
    <p:sldId id="1551" r:id="rId11"/>
    <p:sldId id="1548" r:id="rId12"/>
    <p:sldId id="1506" r:id="rId13"/>
    <p:sldId id="1525" r:id="rId14"/>
    <p:sldId id="1544" r:id="rId15"/>
    <p:sldId id="1526" r:id="rId16"/>
    <p:sldId id="1543" r:id="rId17"/>
    <p:sldId id="1546" r:id="rId18"/>
    <p:sldId id="1523" r:id="rId19"/>
    <p:sldId id="1553" r:id="rId20"/>
    <p:sldId id="1550" r:id="rId21"/>
    <p:sldId id="1555" r:id="rId22"/>
    <p:sldId id="1539" r:id="rId23"/>
    <p:sldId id="1540" r:id="rId24"/>
    <p:sldId id="1538" r:id="rId25"/>
    <p:sldId id="1531" r:id="rId26"/>
    <p:sldId id="1547" r:id="rId27"/>
    <p:sldId id="1533" r:id="rId28"/>
    <p:sldId id="1527" r:id="rId29"/>
    <p:sldId id="1528" r:id="rId30"/>
    <p:sldId id="1558" r:id="rId31"/>
    <p:sldId id="1522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0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0066"/>
    <a:srgbClr val="CC00FF"/>
    <a:srgbClr val="00FF00"/>
    <a:srgbClr val="820024"/>
    <a:srgbClr val="B4B4B4"/>
    <a:srgbClr val="001426"/>
    <a:srgbClr val="89CBDF"/>
    <a:srgbClr val="F8981D"/>
    <a:srgbClr val="003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0" autoAdjust="0"/>
    <p:restoredTop sz="86418" autoAdjust="0"/>
  </p:normalViewPr>
  <p:slideViewPr>
    <p:cSldViewPr snapToGrid="0" snapToObjects="1">
      <p:cViewPr varScale="1">
        <p:scale>
          <a:sx n="131" d="100"/>
          <a:sy n="131" d="100"/>
        </p:scale>
        <p:origin x="8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44" y="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18T09:23:26.734" idx="101">
    <p:pos x="10" y="10"/>
    <p:text>needs to be aligned with initial overview slide; now it has different values in the boxes</p:text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11/13/18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11/13/18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73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9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03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84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68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19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6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1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5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1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27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69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13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24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4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0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5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79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12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33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6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Shape 4171"/>
          <p:cNvSpPr>
            <a:spLocks noGrp="1" noRot="1" noChangeAspect="1"/>
          </p:cNvSpPr>
          <p:nvPr>
            <p:ph type="sldImg" idx="2"/>
          </p:nvPr>
        </p:nvSpPr>
        <p:spPr>
          <a:xfrm>
            <a:off x="787400" y="609600"/>
            <a:ext cx="5283200" cy="297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2" name="Shape 4172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3" name="Shape 417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45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2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25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5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363" y="1679667"/>
            <a:ext cx="6400800" cy="1234440"/>
          </a:xfrm>
        </p:spPr>
        <p:txBody>
          <a:bodyPr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81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2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21287" y="1600200"/>
            <a:ext cx="5867538" cy="4572000"/>
          </a:xfrm>
        </p:spPr>
        <p:txBody>
          <a:bodyPr lIns="0" r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1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9218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9218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6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5" name="Content Placeholder 17">
            <a:extLst>
              <a:ext uri="{FF2B5EF4-FFF2-40B4-BE49-F238E27FC236}">
                <a16:creationId xmlns:a16="http://schemas.microsoft.com/office/drawing/2014/main" id="{F7E376D6-F313-4E48-BB5C-F6E53346F8AC}"/>
              </a:ext>
            </a:extLst>
          </p:cNvPr>
          <p:cNvSpPr>
            <a:spLocks noGrp="1"/>
          </p:cNvSpPr>
          <p:nvPr userDrawn="1">
            <p:ph sz="quarter" idx="18"/>
          </p:nvPr>
        </p:nvSpPr>
        <p:spPr>
          <a:xfrm>
            <a:off x="616504" y="1600202"/>
            <a:ext cx="3346929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vert="horz" lIns="182880" tIns="91440" rIns="182880" bIns="91440" rtlCol="0" anchor="ctr">
            <a:noAutofit/>
          </a:bodyPr>
          <a:lstStyle>
            <a:lvl1pPr>
              <a:defRPr lang="en-US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Content Placeholder 17">
            <a:extLst>
              <a:ext uri="{FF2B5EF4-FFF2-40B4-BE49-F238E27FC236}">
                <a16:creationId xmlns:a16="http://schemas.microsoft.com/office/drawing/2014/main" id="{1689FC29-6220-4968-8DAF-6D6F5737F42A}"/>
              </a:ext>
            </a:extLst>
          </p:cNvPr>
          <p:cNvSpPr>
            <a:spLocks noGrp="1"/>
          </p:cNvSpPr>
          <p:nvPr userDrawn="1">
            <p:ph sz="quarter" idx="19"/>
          </p:nvPr>
        </p:nvSpPr>
        <p:spPr>
          <a:xfrm>
            <a:off x="4419676" y="1600202"/>
            <a:ext cx="3349473" cy="914400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182880" tIns="91440" rIns="182880" bIns="91440" rtlCol="0" anchor="ctr">
            <a:noAutofit/>
          </a:bodyPr>
          <a:lstStyle>
            <a:lvl1pPr>
              <a:defRPr lang="en-US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26DAEF3F-F729-40C4-B3A3-A44288FCF1F7}"/>
              </a:ext>
            </a:extLst>
          </p:cNvPr>
          <p:cNvSpPr>
            <a:spLocks noGrp="1"/>
          </p:cNvSpPr>
          <p:nvPr userDrawn="1">
            <p:ph sz="quarter" idx="20"/>
          </p:nvPr>
        </p:nvSpPr>
        <p:spPr>
          <a:xfrm>
            <a:off x="8236361" y="1600202"/>
            <a:ext cx="3346704" cy="914400"/>
          </a:xfrm>
          <a:gradFill>
            <a:gsLst>
              <a:gs pos="100000">
                <a:schemeClr val="accent2">
                  <a:lumMod val="50000"/>
                </a:schemeClr>
              </a:gs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vert="horz" lIns="182880" tIns="91440" rIns="182880" bIns="91440" rtlCol="0" anchor="ctr">
            <a:noAutofit/>
          </a:bodyPr>
          <a:lstStyle>
            <a:lvl1pPr>
              <a:defRPr lang="en-US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9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572004"/>
            <a:ext cx="3201988" cy="1566863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298700"/>
            <a:ext cx="3201988" cy="1566863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63461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44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</p:spTree>
    <p:extLst>
      <p:ext uri="{BB962C8B-B14F-4D97-AF65-F5344CB8AC3E}">
        <p14:creationId xmlns:p14="http://schemas.microsoft.com/office/powerpoint/2010/main" val="159742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313660"/>
            <a:ext cx="2744788" cy="1458912"/>
          </a:xfrm>
        </p:spPr>
        <p:txBody>
          <a:bodyPr/>
          <a:lstStyle>
            <a:lvl1pPr algn="ctr">
              <a:defRPr sz="2400">
                <a:solidFill>
                  <a:schemeClr val="accent4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313660"/>
            <a:ext cx="2744788" cy="1458912"/>
          </a:xfrm>
        </p:spPr>
        <p:txBody>
          <a:bodyPr/>
          <a:lstStyle>
            <a:lvl1pPr algn="ctr">
              <a:defRPr sz="2400"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313660"/>
            <a:ext cx="2744788" cy="1458912"/>
          </a:xfrm>
        </p:spPr>
        <p:txBody>
          <a:bodyPr/>
          <a:lstStyle>
            <a:lvl1pPr algn="ctr">
              <a:defRPr sz="2400">
                <a:solidFill>
                  <a:schemeClr val="accent2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976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310148"/>
            <a:ext cx="2286000" cy="1458912"/>
          </a:xfrm>
        </p:spPr>
        <p:txBody>
          <a:bodyPr/>
          <a:lstStyle>
            <a:lvl1pPr algn="ctr">
              <a:defRPr sz="2400">
                <a:solidFill>
                  <a:schemeClr val="accent4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310148"/>
            <a:ext cx="2286000" cy="1458912"/>
          </a:xfrm>
        </p:spPr>
        <p:txBody>
          <a:bodyPr/>
          <a:lstStyle>
            <a:lvl1pPr algn="ctr">
              <a:defRPr sz="2400">
                <a:solidFill>
                  <a:schemeClr val="accent6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310148"/>
            <a:ext cx="2286000" cy="1458912"/>
          </a:xfrm>
        </p:spPr>
        <p:txBody>
          <a:bodyPr/>
          <a:lstStyle>
            <a:lvl1pPr algn="ctr">
              <a:defRPr sz="2400"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310148"/>
            <a:ext cx="2286000" cy="1458912"/>
          </a:xfrm>
        </p:spPr>
        <p:txBody>
          <a:bodyPr/>
          <a:lstStyle>
            <a:lvl1pPr algn="ctr">
              <a:defRPr sz="2400">
                <a:solidFill>
                  <a:schemeClr val="accent2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6267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318433"/>
            <a:ext cx="1828800" cy="1458912"/>
          </a:xfrm>
        </p:spPr>
        <p:txBody>
          <a:bodyPr/>
          <a:lstStyle>
            <a:lvl1pPr algn="ctr">
              <a:defRPr sz="2000">
                <a:solidFill>
                  <a:schemeClr val="accent4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318433"/>
            <a:ext cx="1828800" cy="1458912"/>
          </a:xfrm>
        </p:spPr>
        <p:txBody>
          <a:bodyPr/>
          <a:lstStyle>
            <a:lvl1pPr algn="ctr">
              <a:defRPr sz="2000">
                <a:solidFill>
                  <a:schemeClr val="accent6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318433"/>
            <a:ext cx="1828800" cy="1458912"/>
          </a:xfrm>
        </p:spPr>
        <p:txBody>
          <a:bodyPr/>
          <a:lstStyle>
            <a:lvl1pPr algn="ctr">
              <a:defRPr sz="2000"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318433"/>
            <a:ext cx="1828800" cy="1458912"/>
          </a:xfrm>
        </p:spPr>
        <p:txBody>
          <a:bodyPr/>
          <a:lstStyle>
            <a:lvl1pPr algn="ctr">
              <a:defRPr sz="2000">
                <a:solidFill>
                  <a:schemeClr val="accent3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318433"/>
            <a:ext cx="1828800" cy="1458912"/>
          </a:xfrm>
        </p:spPr>
        <p:txBody>
          <a:bodyPr/>
          <a:lstStyle>
            <a:lvl1pPr algn="ctr">
              <a:defRPr sz="2000">
                <a:solidFill>
                  <a:schemeClr val="accent2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370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96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33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96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725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96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404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816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660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037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5720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Refer to the quick-start section 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in the template guideline.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</a:t>
                </a:r>
                <a:r>
                  <a:rPr lang="en-US" sz="700" dirty="0" err="1"/>
                  <a:t>amet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consectetur</a:t>
                </a:r>
                <a:r>
                  <a:rPr lang="en-US" sz="700" dirty="0"/>
                  <a:t> </a:t>
                </a:r>
                <a:r>
                  <a:rPr lang="en-US" sz="700" dirty="0" err="1"/>
                  <a:t>adipiscing</a:t>
                </a:r>
                <a:r>
                  <a:rPr lang="en-US" sz="700" dirty="0"/>
                  <a:t> </a:t>
                </a:r>
                <a:r>
                  <a:rPr lang="en-US" sz="700" dirty="0" err="1"/>
                  <a:t>elit</a:t>
                </a:r>
                <a:r>
                  <a:rPr lang="en-US" sz="700" dirty="0"/>
                  <a:t>. Maecenas dui magna, </a:t>
                </a:r>
                <a:r>
                  <a:rPr lang="en-US" sz="700" dirty="0" err="1"/>
                  <a:t>sagittis</a:t>
                </a:r>
                <a:r>
                  <a:rPr lang="en-US" sz="700" dirty="0"/>
                  <a:t> at </a:t>
                </a:r>
                <a:r>
                  <a:rPr lang="en-US" sz="700" dirty="0" err="1"/>
                  <a:t>feugiat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viverra</a:t>
                </a:r>
                <a:r>
                  <a:rPr lang="en-US" sz="700" dirty="0"/>
                  <a:t> </a:t>
                </a:r>
                <a:r>
                  <a:rPr lang="en-US" sz="700" dirty="0" err="1"/>
                  <a:t>eu</a:t>
                </a:r>
                <a:r>
                  <a:rPr lang="en-US" sz="700" dirty="0"/>
                  <a:t> libero. Vestibulum a </a:t>
                </a:r>
                <a:r>
                  <a:rPr lang="en-US" sz="700" dirty="0" err="1"/>
                  <a:t>justo</a:t>
                </a:r>
                <a:r>
                  <a:rPr lang="en-US" sz="700" dirty="0"/>
                  <a:t> mi. </a:t>
                </a:r>
                <a:r>
                  <a:rPr lang="en-US" sz="700" dirty="0" err="1"/>
                  <a:t>Etiam</a:t>
                </a:r>
                <a:r>
                  <a:rPr lang="en-US" sz="700" dirty="0"/>
                  <a:t>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tempus </a:t>
                </a:r>
                <a:r>
                  <a:rPr lang="en-US" sz="700" dirty="0" err="1"/>
                  <a:t>odio</a:t>
                </a:r>
                <a:r>
                  <a:rPr lang="en-US" sz="700" dirty="0"/>
                  <a:t>. </a:t>
                </a:r>
                <a:r>
                  <a:rPr lang="en-US" sz="700" dirty="0" err="1"/>
                  <a:t>Fusce</a:t>
                </a:r>
                <a:r>
                  <a:rPr lang="en-US" sz="700" dirty="0"/>
                  <a:t> </a:t>
                </a:r>
                <a:r>
                  <a:rPr lang="en-US" sz="700" dirty="0" err="1"/>
                  <a:t>orci</a:t>
                </a:r>
                <a:r>
                  <a:rPr lang="en-US" sz="700" dirty="0"/>
                  <a:t> </a:t>
                </a:r>
                <a:r>
                  <a:rPr lang="en-US" sz="700" dirty="0" err="1"/>
                  <a:t>lectus</a:t>
                </a:r>
                <a:r>
                  <a:rPr lang="en-US" sz="700" dirty="0"/>
                  <a:t>, </a:t>
                </a:r>
                <a:r>
                  <a:rPr lang="en-US" sz="700" dirty="0" err="1"/>
                  <a:t>tincidunt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 </a:t>
                </a:r>
                <a:r>
                  <a:rPr lang="en-US" sz="700" dirty="0" err="1"/>
                  <a:t>hendrerit</a:t>
                </a:r>
                <a:r>
                  <a:rPr lang="en-US" sz="700" dirty="0"/>
                  <a:t> </a:t>
                </a:r>
                <a:r>
                  <a:rPr lang="en-US" sz="700" dirty="0" err="1"/>
                  <a:t>quis</a:t>
                </a:r>
                <a:r>
                  <a:rPr lang="en-US" sz="700" dirty="0"/>
                  <a:t>,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72428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8"/>
            <a:ext cx="12188825" cy="68582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>
                    <a:lumMod val="75000"/>
                  </a:schemeClr>
                </a:solidFill>
              </a:defRPr>
            </a:lvl1pPr>
            <a:lvl2pPr marL="456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3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9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6139" y="6074902"/>
            <a:ext cx="1373088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10"/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10"/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10"/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10"/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10"/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10"/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2310"/>
              <a:endParaRPr lang="en-US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9827519" y="6505959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defTabSz="912310">
              <a:lnSpc>
                <a:spcPct val="90000"/>
              </a:lnSpc>
            </a:pPr>
            <a:r>
              <a:rPr lang="en-US" sz="700" dirty="0">
                <a:solidFill>
                  <a:prstClr val="white"/>
                </a:solidFill>
                <a:latin typeface="Arial"/>
              </a:rPr>
              <a:t>© 2017</a:t>
            </a:r>
            <a:r>
              <a:rPr lang="en-US" sz="700" baseline="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700" dirty="0">
                <a:solidFill>
                  <a:prstClr val="white"/>
                </a:solidFill>
                <a:latin typeface="Arial"/>
              </a:rPr>
              <a:t>VMware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86361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4ECAC-A08F-4187-BDB0-77CD7466485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8014" y="1600200"/>
            <a:ext cx="10972800" cy="4572000"/>
          </a:xfrm>
        </p:spPr>
        <p:txBody>
          <a:bodyPr/>
          <a:lstStyle>
            <a:lvl5pPr>
              <a:defRPr/>
            </a:lvl5pPr>
            <a:lvl7pPr>
              <a:defRPr/>
            </a:lvl7pPr>
            <a:lvl9pPr>
              <a:buAutoNum type="alphaUcPeriod"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  <a:p>
            <a:pPr lvl="8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594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1_Two-Content Balanced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>
            <a:off x="11490940" y="6388099"/>
            <a:ext cx="4379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t>‹#›</a:t>
            </a:fld>
            <a:endParaRPr sz="1866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79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592866" y="811830"/>
            <a:ext cx="10962687" cy="24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-1" y="1600200"/>
            <a:ext cx="5893593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448" marR="0" lvl="0" indent="-406298" algn="l" rtl="0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Char char="​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397834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380905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4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37244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37244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06298" algn="l" rtl="0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380905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alphaLcPeriod"/>
              <a:defRPr sz="14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37244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AutoNum type="roman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06298" algn="l" rtl="0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lphaUcPeriod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6321287" y="1600200"/>
            <a:ext cx="586753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448" marR="0" lvl="0" indent="-406298" algn="l" rtl="0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Char char="​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397834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380905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4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37244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372440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06298" algn="l" rtl="0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rabicPeriod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380905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alphaLcPeriod"/>
              <a:defRPr sz="14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37244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AutoNum type="roman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06298" algn="l" rtl="0">
              <a:lnSpc>
                <a:spcPct val="100000"/>
              </a:lnSpc>
              <a:spcBef>
                <a:spcPts val="1866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lphaUcPeriod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56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75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24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2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1200"/>
              </a:spcBef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1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4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ABA0B-A1CC-4DB2-A69D-9C9A00142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82733" y="71031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192AA-5D91-4A43-B888-5ABA37B97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4733" y="710311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F9925-FE21-4DA1-A42E-F76FE4973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6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41" r:id="rId5"/>
    <p:sldLayoutId id="2147483842" r:id="rId6"/>
    <p:sldLayoutId id="2147483838" r:id="rId7"/>
    <p:sldLayoutId id="2147483839" r:id="rId8"/>
    <p:sldLayoutId id="2147483843" r:id="rId9"/>
    <p:sldLayoutId id="2147483844" r:id="rId10"/>
    <p:sldLayoutId id="2147483868" r:id="rId11"/>
    <p:sldLayoutId id="2147483850" r:id="rId12"/>
    <p:sldLayoutId id="2147483851" r:id="rId13"/>
    <p:sldLayoutId id="2147483845" r:id="rId14"/>
    <p:sldLayoutId id="2147483840" r:id="rId15"/>
    <p:sldLayoutId id="2147483849" r:id="rId16"/>
    <p:sldLayoutId id="2147483846" r:id="rId17"/>
    <p:sldLayoutId id="2147483847" r:id="rId18"/>
    <p:sldLayoutId id="2147483852" r:id="rId19"/>
    <p:sldLayoutId id="2147483853" r:id="rId20"/>
    <p:sldLayoutId id="2147483854" r:id="rId21"/>
    <p:sldLayoutId id="2147483855" r:id="rId22"/>
    <p:sldLayoutId id="2147483859" r:id="rId23"/>
    <p:sldLayoutId id="2147483860" r:id="rId24"/>
    <p:sldLayoutId id="2147483861" r:id="rId25"/>
    <p:sldLayoutId id="2147483862" r:id="rId26"/>
    <p:sldLayoutId id="2147483863" r:id="rId27"/>
    <p:sldLayoutId id="2147483864" r:id="rId28"/>
    <p:sldLayoutId id="2147483865" r:id="rId29"/>
    <p:sldLayoutId id="2147483866" r:id="rId30"/>
    <p:sldLayoutId id="2147483867" r:id="rId31"/>
    <p:sldLayoutId id="2147483869" r:id="rId32"/>
    <p:sldLayoutId id="2147483870" r:id="rId33"/>
    <p:sldLayoutId id="2147483871" r:id="rId34"/>
    <p:sldLayoutId id="2147483872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5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8.png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10" Type="http://schemas.openxmlformats.org/officeDocument/2006/relationships/image" Target="../media/image58.png"/><Relationship Id="rId4" Type="http://schemas.openxmlformats.org/officeDocument/2006/relationships/image" Target="../media/image52.tiff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ennyzhang.com/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linkedin.com/in/dennyzhang00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dennyzhang" TargetMode="External"/><Relationship Id="rId5" Type="http://schemas.openxmlformats.org/officeDocument/2006/relationships/image" Target="../media/image14.tiff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Relationship Id="rId6" Type="http://schemas.openxmlformats.org/officeDocument/2006/relationships/hyperlink" Target="mailto:zdenny@vmware.com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Kubernetes </a:t>
            </a:r>
            <a:br>
              <a:rPr lang="en-US" dirty="0"/>
            </a:br>
            <a:r>
              <a:rPr lang="en-US" dirty="0"/>
              <a:t>Logging &amp;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>
          <a:xfrm>
            <a:off x="5054600" y="2956717"/>
            <a:ext cx="6524591" cy="700882"/>
          </a:xfrm>
        </p:spPr>
        <p:txBody>
          <a:bodyPr/>
          <a:lstStyle/>
          <a:p>
            <a:r>
              <a:rPr lang="en-US" dirty="0"/>
              <a:t>Observability in VMware PKS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Denny Zhang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Staff Engineer</a:t>
            </a:r>
          </a:p>
          <a:p>
            <a:r>
              <a:rPr lang="en-US" dirty="0"/>
              <a:t>VMware, Cloud Native BU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11/12/2018</a:t>
            </a:r>
          </a:p>
        </p:txBody>
      </p:sp>
    </p:spTree>
    <p:extLst>
      <p:ext uri="{BB962C8B-B14F-4D97-AF65-F5344CB8AC3E}">
        <p14:creationId xmlns:p14="http://schemas.microsoft.com/office/powerpoint/2010/main" val="266778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Container Monitoring 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Prometheus GAP: exporter base + pull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02431-D857-A34A-A4FD-8B1B47DD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051" y="1170218"/>
            <a:ext cx="9348281" cy="45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7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27D349A-08E5-1743-834A-B4EE8272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Problem Solved?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23651-BBC1-7D40-BE8A-CFDB3BAE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0" y="973216"/>
            <a:ext cx="9297436" cy="52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Problems When Moving To Container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The foundation has changed!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B5AC7A-6232-D14F-BCE7-1071A2339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425145"/>
              </p:ext>
            </p:extLst>
          </p:nvPr>
        </p:nvGraphicFramePr>
        <p:xfrm>
          <a:off x="447472" y="1828799"/>
          <a:ext cx="10009762" cy="158561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092021">
                  <a:extLst>
                    <a:ext uri="{9D8B030D-6E8A-4147-A177-3AD203B41FA5}">
                      <a16:colId xmlns:a16="http://schemas.microsoft.com/office/drawing/2014/main" val="1881533183"/>
                    </a:ext>
                  </a:extLst>
                </a:gridCol>
                <a:gridCol w="2979826">
                  <a:extLst>
                    <a:ext uri="{9D8B030D-6E8A-4147-A177-3AD203B41FA5}">
                      <a16:colId xmlns:a16="http://schemas.microsoft.com/office/drawing/2014/main" val="3134118026"/>
                    </a:ext>
                  </a:extLst>
                </a:gridCol>
                <a:gridCol w="3937915">
                  <a:extLst>
                    <a:ext uri="{9D8B030D-6E8A-4147-A177-3AD203B41FA5}">
                      <a16:colId xmlns:a16="http://schemas.microsoft.com/office/drawing/2014/main" val="2453823815"/>
                    </a:ext>
                  </a:extLst>
                </a:gridCol>
              </a:tblGrid>
              <a:tr h="3904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VM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Container 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48375"/>
                  </a:ext>
                </a:extLst>
              </a:tr>
              <a:tr h="397457">
                <a:tc>
                  <a:txBody>
                    <a:bodyPr/>
                    <a:lstStyle/>
                    <a:p>
                      <a:r>
                        <a:rPr lang="en-US" dirty="0"/>
                        <a:t>When process die/restart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file still there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Pod deleted, log file deleted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217995"/>
                  </a:ext>
                </a:extLst>
              </a:tr>
              <a:tr h="390484">
                <a:tc>
                  <a:txBody>
                    <a:bodyPr/>
                    <a:lstStyle/>
                    <a:p>
                      <a:r>
                        <a:rPr lang="en-US" dirty="0"/>
                        <a:t>When process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log to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prints to </a:t>
                      </a:r>
                      <a:r>
                        <a:rPr lang="en-US" dirty="0" err="1"/>
                        <a:t>stdout</a:t>
                      </a:r>
                      <a:r>
                        <a:rPr lang="en-US" dirty="0"/>
                        <a:t>/stderr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73827"/>
                  </a:ext>
                </a:extLst>
              </a:tr>
              <a:tr h="407185">
                <a:tc>
                  <a:txBody>
                    <a:bodyPr/>
                    <a:lstStyle/>
                    <a:p>
                      <a:r>
                        <a:rPr lang="en-US" dirty="0"/>
                        <a:t>When process deploy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service for one 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Co-located, shared, elastic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68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1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Logging – Horizontal partition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841A93-826C-1D4E-98B9-FBDF3B1AF15F}"/>
              </a:ext>
            </a:extLst>
          </p:cNvPr>
          <p:cNvSpPr txBox="1">
            <a:spLocks/>
          </p:cNvSpPr>
          <p:nvPr/>
        </p:nvSpPr>
        <p:spPr>
          <a:xfrm>
            <a:off x="408382" y="1364673"/>
            <a:ext cx="5364589" cy="19604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Can’t mix: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Different k8s clusters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Different namespaces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C437B-3C11-BB46-B8DC-F3B7230D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079" y="604775"/>
            <a:ext cx="7783903" cy="57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1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Logging - Vertical partition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EE2F485-9761-0C41-91C1-93464B02141C}"/>
              </a:ext>
            </a:extLst>
          </p:cNvPr>
          <p:cNvSpPr txBox="1">
            <a:spLocks/>
          </p:cNvSpPr>
          <p:nvPr/>
        </p:nvSpPr>
        <p:spPr>
          <a:xfrm>
            <a:off x="376492" y="1201819"/>
            <a:ext cx="8426864" cy="12630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Data sources from different layers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dirty="0"/>
              <a:t>Different layers have different domain knowledgebase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9F9EEE-5820-8048-8D52-75A1AE162049}"/>
              </a:ext>
            </a:extLst>
          </p:cNvPr>
          <p:cNvSpPr/>
          <p:nvPr/>
        </p:nvSpPr>
        <p:spPr>
          <a:xfrm>
            <a:off x="227012" y="2229692"/>
            <a:ext cx="7122156" cy="2611177"/>
          </a:xfrm>
          <a:prstGeom prst="ellipse">
            <a:avLst/>
          </a:prstGeom>
          <a:noFill/>
          <a:ln w="25400">
            <a:solidFill>
              <a:srgbClr val="387C2C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C60D7BB-1198-C04E-84FE-84FB3920C531}"/>
              </a:ext>
            </a:extLst>
          </p:cNvPr>
          <p:cNvSpPr txBox="1">
            <a:spLocks/>
          </p:cNvSpPr>
          <p:nvPr/>
        </p:nvSpPr>
        <p:spPr>
          <a:xfrm>
            <a:off x="11597326" y="6221540"/>
            <a:ext cx="450733" cy="1492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A6D8CF-3CDE-4807-BCD2-C9F2B831AAA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96424D-EC89-6246-A5C5-12AC5606F747}"/>
              </a:ext>
            </a:extLst>
          </p:cNvPr>
          <p:cNvSpPr/>
          <p:nvPr/>
        </p:nvSpPr>
        <p:spPr>
          <a:xfrm>
            <a:off x="4450488" y="2229692"/>
            <a:ext cx="7375845" cy="2611177"/>
          </a:xfrm>
          <a:prstGeom prst="ellipse">
            <a:avLst/>
          </a:prstGeom>
          <a:noFill/>
          <a:ln w="254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6CD155-FC11-9146-9232-5CD79CBD3A0C}"/>
              </a:ext>
            </a:extLst>
          </p:cNvPr>
          <p:cNvGrpSpPr/>
          <p:nvPr/>
        </p:nvGrpSpPr>
        <p:grpSpPr>
          <a:xfrm>
            <a:off x="9672099" y="3187647"/>
            <a:ext cx="1345136" cy="749446"/>
            <a:chOff x="8445260" y="1654189"/>
            <a:chExt cx="1345136" cy="7494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80CE04-50A9-7B4A-AB1F-BA65A8998ED9}"/>
                </a:ext>
              </a:extLst>
            </p:cNvPr>
            <p:cNvSpPr txBox="1"/>
            <p:nvPr/>
          </p:nvSpPr>
          <p:spPr>
            <a:xfrm>
              <a:off x="8445260" y="1945594"/>
              <a:ext cx="1196834" cy="458041"/>
            </a:xfrm>
            <a:prstGeom prst="rect">
              <a:avLst/>
            </a:prstGeom>
            <a:noFill/>
            <a:ln w="15875" cap="sq">
              <a:solidFill>
                <a:schemeClr val="accent3"/>
              </a:solidFill>
              <a:miter lim="800000"/>
            </a:ln>
          </p:spPr>
          <p:txBody>
            <a:bodyPr wrap="none" lIns="91440" tIns="91440" rIns="91440" bIns="91440" rtlCol="0" anchor="ctr">
              <a:noAutofit/>
            </a:bodyPr>
            <a:lstStyle/>
            <a:p>
              <a:pPr marL="0" marR="0" lvl="0" indent="0" algn="ctr" defTabSz="1218895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</a:rPr>
                <a:t>Application</a:t>
              </a:r>
            </a:p>
            <a:p>
              <a:pPr marL="0" marR="0" lvl="0" indent="0" algn="ctr" defTabSz="1218895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>
                  <a:solidFill>
                    <a:schemeClr val="accent3"/>
                  </a:solidFill>
                </a:rPr>
                <a:t>Dev/Ops Owner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4D9FD4-EB27-7741-8378-D378BBF1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2282" y="1654189"/>
              <a:ext cx="438114" cy="43798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6B874-4404-3244-AC4A-4DDD961C548C}"/>
              </a:ext>
            </a:extLst>
          </p:cNvPr>
          <p:cNvGrpSpPr/>
          <p:nvPr/>
        </p:nvGrpSpPr>
        <p:grpSpPr>
          <a:xfrm>
            <a:off x="524130" y="3187647"/>
            <a:ext cx="1823732" cy="737912"/>
            <a:chOff x="8017255" y="3317209"/>
            <a:chExt cx="1823732" cy="7379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9F234C-D663-C446-8950-9DE8E21FBB3F}"/>
                </a:ext>
              </a:extLst>
            </p:cNvPr>
            <p:cNvSpPr txBox="1"/>
            <p:nvPr/>
          </p:nvSpPr>
          <p:spPr>
            <a:xfrm>
              <a:off x="8017255" y="3592446"/>
              <a:ext cx="1541999" cy="462675"/>
            </a:xfrm>
            <a:prstGeom prst="rect">
              <a:avLst/>
            </a:prstGeom>
            <a:noFill/>
            <a:ln w="15875" cap="sq">
              <a:solidFill>
                <a:schemeClr val="accent6"/>
              </a:solidFill>
              <a:miter lim="800000"/>
            </a:ln>
          </p:spPr>
          <p:txBody>
            <a:bodyPr wrap="none" lIns="91440" tIns="91440" rIns="91440" bIns="91440" rtlCol="0" anchor="ctr">
              <a:noAutofit/>
            </a:bodyPr>
            <a:lstStyle/>
            <a:p>
              <a:pPr marL="0" marR="0" lvl="0" indent="0" algn="ctr" defTabSz="1218895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>
                  <a:solidFill>
                    <a:schemeClr val="accent6"/>
                  </a:solidFill>
                </a:rPr>
                <a:t>Platform </a:t>
              </a:r>
            </a:p>
            <a:p>
              <a:pPr marL="0" marR="0" lvl="0" indent="0" algn="ctr" defTabSz="1218895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>
                  <a:solidFill>
                    <a:schemeClr val="accent6"/>
                  </a:solidFill>
                </a:rPr>
                <a:t>Reliability Engineer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4AF0BE-21AC-5349-9009-465730564698}"/>
                </a:ext>
              </a:extLst>
            </p:cNvPr>
            <p:cNvGrpSpPr/>
            <p:nvPr/>
          </p:nvGrpSpPr>
          <p:grpSpPr>
            <a:xfrm>
              <a:off x="9414844" y="3317209"/>
              <a:ext cx="426143" cy="429568"/>
              <a:chOff x="739776" y="-2490788"/>
              <a:chExt cx="1579562" cy="1592263"/>
            </a:xfrm>
          </p:grpSpPr>
          <p:sp>
            <p:nvSpPr>
              <p:cNvPr id="18" name="Oval 10">
                <a:extLst>
                  <a:ext uri="{FF2B5EF4-FFF2-40B4-BE49-F238E27FC236}">
                    <a16:creationId xmlns:a16="http://schemas.microsoft.com/office/drawing/2014/main" id="{884EC77C-FBEF-4A4B-9D93-4D2E1E837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776" y="-2490788"/>
                <a:ext cx="1579562" cy="1592263"/>
              </a:xfrm>
              <a:prstGeom prst="ellipse">
                <a:avLst/>
              </a:prstGeom>
              <a:solidFill>
                <a:srgbClr val="365A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6985A756-F1EB-7C46-9037-6D4A94D37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00" y="-1547813"/>
                <a:ext cx="722312" cy="649288"/>
              </a:xfrm>
              <a:custGeom>
                <a:avLst/>
                <a:gdLst>
                  <a:gd name="T0" fmla="*/ 140 w 170"/>
                  <a:gd name="T1" fmla="*/ 0 h 152"/>
                  <a:gd name="T2" fmla="*/ 31 w 170"/>
                  <a:gd name="T3" fmla="*/ 0 h 152"/>
                  <a:gd name="T4" fmla="*/ 0 w 170"/>
                  <a:gd name="T5" fmla="*/ 30 h 152"/>
                  <a:gd name="T6" fmla="*/ 0 w 170"/>
                  <a:gd name="T7" fmla="*/ 101 h 152"/>
                  <a:gd name="T8" fmla="*/ 0 w 170"/>
                  <a:gd name="T9" fmla="*/ 109 h 152"/>
                  <a:gd name="T10" fmla="*/ 0 w 170"/>
                  <a:gd name="T11" fmla="*/ 131 h 152"/>
                  <a:gd name="T12" fmla="*/ 85 w 170"/>
                  <a:gd name="T13" fmla="*/ 152 h 152"/>
                  <a:gd name="T14" fmla="*/ 170 w 170"/>
                  <a:gd name="T15" fmla="*/ 131 h 152"/>
                  <a:gd name="T16" fmla="*/ 170 w 170"/>
                  <a:gd name="T17" fmla="*/ 109 h 152"/>
                  <a:gd name="T18" fmla="*/ 170 w 170"/>
                  <a:gd name="T19" fmla="*/ 101 h 152"/>
                  <a:gd name="T20" fmla="*/ 170 w 170"/>
                  <a:gd name="T21" fmla="*/ 30 h 152"/>
                  <a:gd name="T22" fmla="*/ 140 w 170"/>
                  <a:gd name="T2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0" h="152">
                    <a:moveTo>
                      <a:pt x="140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26" y="144"/>
                      <a:pt x="55" y="152"/>
                      <a:pt x="85" y="152"/>
                    </a:cubicBezTo>
                    <a:cubicBezTo>
                      <a:pt x="116" y="152"/>
                      <a:pt x="145" y="144"/>
                      <a:pt x="170" y="131"/>
                    </a:cubicBezTo>
                    <a:cubicBezTo>
                      <a:pt x="170" y="109"/>
                      <a:pt x="170" y="109"/>
                      <a:pt x="170" y="109"/>
                    </a:cubicBezTo>
                    <a:cubicBezTo>
                      <a:pt x="170" y="101"/>
                      <a:pt x="170" y="101"/>
                      <a:pt x="170" y="101"/>
                    </a:cubicBezTo>
                    <a:cubicBezTo>
                      <a:pt x="170" y="30"/>
                      <a:pt x="170" y="30"/>
                      <a:pt x="170" y="30"/>
                    </a:cubicBezTo>
                    <a:cubicBezTo>
                      <a:pt x="170" y="13"/>
                      <a:pt x="157" y="0"/>
                      <a:pt x="140" y="0"/>
                    </a:cubicBezTo>
                    <a:close/>
                  </a:path>
                </a:pathLst>
              </a:custGeom>
              <a:solidFill>
                <a:srgbClr val="6AB1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67781774-2086-B44F-B6EE-365AFEF36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00" y="-1082676"/>
                <a:ext cx="722312" cy="184150"/>
              </a:xfrm>
              <a:custGeom>
                <a:avLst/>
                <a:gdLst>
                  <a:gd name="T0" fmla="*/ 0 w 170"/>
                  <a:gd name="T1" fmla="*/ 0 h 43"/>
                  <a:gd name="T2" fmla="*/ 0 w 170"/>
                  <a:gd name="T3" fmla="*/ 22 h 43"/>
                  <a:gd name="T4" fmla="*/ 85 w 170"/>
                  <a:gd name="T5" fmla="*/ 43 h 43"/>
                  <a:gd name="T6" fmla="*/ 170 w 170"/>
                  <a:gd name="T7" fmla="*/ 22 h 43"/>
                  <a:gd name="T8" fmla="*/ 170 w 170"/>
                  <a:gd name="T9" fmla="*/ 0 h 43"/>
                  <a:gd name="T10" fmla="*/ 85 w 170"/>
                  <a:gd name="T11" fmla="*/ 13 h 43"/>
                  <a:gd name="T12" fmla="*/ 0 w 170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43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26" y="35"/>
                      <a:pt x="55" y="43"/>
                      <a:pt x="85" y="43"/>
                    </a:cubicBezTo>
                    <a:cubicBezTo>
                      <a:pt x="116" y="43"/>
                      <a:pt x="145" y="35"/>
                      <a:pt x="170" y="22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45" y="8"/>
                      <a:pt x="116" y="13"/>
                      <a:pt x="85" y="13"/>
                    </a:cubicBezTo>
                    <a:cubicBezTo>
                      <a:pt x="55" y="13"/>
                      <a:pt x="26" y="8"/>
                      <a:pt x="0" y="0"/>
                    </a:cubicBezTo>
                    <a:close/>
                  </a:path>
                </a:pathLst>
              </a:custGeom>
              <a:solidFill>
                <a:srgbClr val="548C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8CBB1F64-AD93-B644-AC25-8BE31F89A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988" y="-2119313"/>
                <a:ext cx="466725" cy="469900"/>
              </a:xfrm>
              <a:custGeom>
                <a:avLst/>
                <a:gdLst>
                  <a:gd name="T0" fmla="*/ 94 w 110"/>
                  <a:gd name="T1" fmla="*/ 16 h 110"/>
                  <a:gd name="T2" fmla="*/ 55 w 110"/>
                  <a:gd name="T3" fmla="*/ 0 h 110"/>
                  <a:gd name="T4" fmla="*/ 0 w 110"/>
                  <a:gd name="T5" fmla="*/ 55 h 110"/>
                  <a:gd name="T6" fmla="*/ 16 w 110"/>
                  <a:gd name="T7" fmla="*/ 94 h 110"/>
                  <a:gd name="T8" fmla="*/ 55 w 110"/>
                  <a:gd name="T9" fmla="*/ 110 h 110"/>
                  <a:gd name="T10" fmla="*/ 110 w 110"/>
                  <a:gd name="T11" fmla="*/ 55 h 110"/>
                  <a:gd name="T12" fmla="*/ 94 w 110"/>
                  <a:gd name="T13" fmla="*/ 1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10">
                    <a:moveTo>
                      <a:pt x="94" y="16"/>
                    </a:moveTo>
                    <a:cubicBezTo>
                      <a:pt x="84" y="6"/>
                      <a:pt x="71" y="0"/>
                      <a:pt x="55" y="0"/>
                    </a:cubicBezTo>
                    <a:cubicBezTo>
                      <a:pt x="25" y="0"/>
                      <a:pt x="0" y="25"/>
                      <a:pt x="0" y="55"/>
                    </a:cubicBezTo>
                    <a:cubicBezTo>
                      <a:pt x="0" y="70"/>
                      <a:pt x="6" y="84"/>
                      <a:pt x="16" y="94"/>
                    </a:cubicBezTo>
                    <a:cubicBezTo>
                      <a:pt x="26" y="104"/>
                      <a:pt x="40" y="110"/>
                      <a:pt x="55" y="110"/>
                    </a:cubicBezTo>
                    <a:cubicBezTo>
                      <a:pt x="86" y="110"/>
                      <a:pt x="110" y="85"/>
                      <a:pt x="110" y="55"/>
                    </a:cubicBezTo>
                    <a:cubicBezTo>
                      <a:pt x="110" y="40"/>
                      <a:pt x="104" y="26"/>
                      <a:pt x="94" y="16"/>
                    </a:cubicBezTo>
                    <a:close/>
                  </a:path>
                </a:pathLst>
              </a:custGeom>
              <a:solidFill>
                <a:srgbClr val="6AB1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5001128D-A5CA-464F-B5A7-43278539F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988" y="-2119313"/>
                <a:ext cx="398462" cy="401638"/>
              </a:xfrm>
              <a:custGeom>
                <a:avLst/>
                <a:gdLst>
                  <a:gd name="T0" fmla="*/ 55 w 94"/>
                  <a:gd name="T1" fmla="*/ 0 h 94"/>
                  <a:gd name="T2" fmla="*/ 0 w 94"/>
                  <a:gd name="T3" fmla="*/ 55 h 94"/>
                  <a:gd name="T4" fmla="*/ 16 w 94"/>
                  <a:gd name="T5" fmla="*/ 94 h 94"/>
                  <a:gd name="T6" fmla="*/ 94 w 94"/>
                  <a:gd name="T7" fmla="*/ 16 h 94"/>
                  <a:gd name="T8" fmla="*/ 55 w 9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4">
                    <a:moveTo>
                      <a:pt x="55" y="0"/>
                    </a:moveTo>
                    <a:cubicBezTo>
                      <a:pt x="25" y="0"/>
                      <a:pt x="0" y="25"/>
                      <a:pt x="0" y="55"/>
                    </a:cubicBezTo>
                    <a:cubicBezTo>
                      <a:pt x="0" y="70"/>
                      <a:pt x="6" y="84"/>
                      <a:pt x="16" y="94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84" y="6"/>
                      <a:pt x="71" y="0"/>
                      <a:pt x="55" y="0"/>
                    </a:cubicBezTo>
                    <a:close/>
                  </a:path>
                </a:pathLst>
              </a:custGeom>
              <a:solidFill>
                <a:srgbClr val="7FC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B38DEB-9AAF-3444-A351-7C0CA62BADE7}"/>
              </a:ext>
            </a:extLst>
          </p:cNvPr>
          <p:cNvGrpSpPr/>
          <p:nvPr/>
        </p:nvGrpSpPr>
        <p:grpSpPr>
          <a:xfrm>
            <a:off x="5484812" y="5479943"/>
            <a:ext cx="741146" cy="606045"/>
            <a:chOff x="10146622" y="2580981"/>
            <a:chExt cx="741146" cy="6060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0A1A25F-00A4-3443-895A-A2DF92ADA8CC}"/>
                </a:ext>
              </a:extLst>
            </p:cNvPr>
            <p:cNvGrpSpPr/>
            <p:nvPr/>
          </p:nvGrpSpPr>
          <p:grpSpPr>
            <a:xfrm>
              <a:off x="10146622" y="2580981"/>
              <a:ext cx="741146" cy="606045"/>
              <a:chOff x="4570176" y="3455773"/>
              <a:chExt cx="741146" cy="60604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A93113-6D85-EC4E-A5F4-5B11E47C3834}"/>
                  </a:ext>
                </a:extLst>
              </p:cNvPr>
              <p:cNvSpPr txBox="1"/>
              <p:nvPr/>
            </p:nvSpPr>
            <p:spPr>
              <a:xfrm>
                <a:off x="4660296" y="3455773"/>
                <a:ext cx="560905" cy="3878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chemeClr val="tx2"/>
                    </a:solidFill>
                    <a:ea typeface="Courier" charset="0"/>
                    <a:cs typeface="Courier" charset="0"/>
                  </a:rPr>
                  <a:t>vRLI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F890D9BF-0FD9-294E-8B31-7F8F7D4B14A7}"/>
                  </a:ext>
                </a:extLst>
              </p:cNvPr>
              <p:cNvSpPr/>
              <p:nvPr/>
            </p:nvSpPr>
            <p:spPr>
              <a:xfrm>
                <a:off x="4570176" y="3609431"/>
                <a:ext cx="741146" cy="452387"/>
              </a:xfrm>
              <a:prstGeom prst="roundRect">
                <a:avLst/>
              </a:prstGeom>
              <a:gradFill>
                <a:gsLst>
                  <a:gs pos="100000">
                    <a:schemeClr val="accent6"/>
                  </a:gs>
                  <a:gs pos="100000">
                    <a:schemeClr val="accent1">
                      <a:shade val="93000"/>
                      <a:satMod val="130000"/>
                    </a:schemeClr>
                  </a:gs>
                </a:gsLst>
              </a:gra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5" name="Picture 16" descr="E:\Users\Elyssa\Desktop\Pivotal Presentation\li-logo9WHITE).png">
              <a:extLst>
                <a:ext uri="{FF2B5EF4-FFF2-40B4-BE49-F238E27FC236}">
                  <a16:creationId xmlns:a16="http://schemas.microsoft.com/office/drawing/2014/main" id="{5A23863B-CD5A-FB4E-846B-6DB94C2CA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546" y="2825204"/>
              <a:ext cx="297295" cy="2972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F0FF1C-29BB-8947-97CA-E2099016F40E}"/>
              </a:ext>
            </a:extLst>
          </p:cNvPr>
          <p:cNvGrpSpPr/>
          <p:nvPr/>
        </p:nvGrpSpPr>
        <p:grpSpPr>
          <a:xfrm>
            <a:off x="3378869" y="4103112"/>
            <a:ext cx="741146" cy="606045"/>
            <a:chOff x="2262462" y="4254670"/>
            <a:chExt cx="741146" cy="60604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BD6C62-06E6-7148-9436-69D3555BE797}"/>
                </a:ext>
              </a:extLst>
            </p:cNvPr>
            <p:cNvSpPr txBox="1"/>
            <p:nvPr/>
          </p:nvSpPr>
          <p:spPr>
            <a:xfrm>
              <a:off x="2352582" y="4254670"/>
              <a:ext cx="560905" cy="3878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solidFill>
                    <a:schemeClr val="tx2"/>
                  </a:solidFill>
                  <a:ea typeface="Courier" charset="0"/>
                  <a:cs typeface="Courier" charset="0"/>
                </a:rPr>
                <a:t>vRops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A5A9AD5-91D6-724D-8804-3DCB41F484BA}"/>
                </a:ext>
              </a:extLst>
            </p:cNvPr>
            <p:cNvSpPr/>
            <p:nvPr/>
          </p:nvSpPr>
          <p:spPr>
            <a:xfrm>
              <a:off x="2262462" y="4408328"/>
              <a:ext cx="741146" cy="452387"/>
            </a:xfrm>
            <a:prstGeom prst="roundRect">
              <a:avLst/>
            </a:prstGeom>
            <a:gradFill>
              <a:gsLst>
                <a:gs pos="100000">
                  <a:schemeClr val="accent6"/>
                </a:gs>
                <a:gs pos="100000">
                  <a:schemeClr val="accent1">
                    <a:shade val="93000"/>
                    <a:satMod val="130000"/>
                  </a:schemeClr>
                </a:gs>
              </a:gsLst>
            </a:gra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15" descr="E:\Users\Elyssa\Desktop\Pivotal Presentation\vRealize-Operations-Manager-Logo(WHITE.png">
              <a:extLst>
                <a:ext uri="{FF2B5EF4-FFF2-40B4-BE49-F238E27FC236}">
                  <a16:creationId xmlns:a16="http://schemas.microsoft.com/office/drawing/2014/main" id="{E3249E26-FD78-CC48-BBD8-46998ECDFA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313" y="4498385"/>
              <a:ext cx="288292" cy="28829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1B3808-7AD7-A449-8E8E-A05AFD9C7467}"/>
              </a:ext>
            </a:extLst>
          </p:cNvPr>
          <p:cNvGrpSpPr/>
          <p:nvPr/>
        </p:nvGrpSpPr>
        <p:grpSpPr>
          <a:xfrm>
            <a:off x="7717223" y="4103112"/>
            <a:ext cx="741146" cy="606045"/>
            <a:chOff x="5649921" y="5339616"/>
            <a:chExt cx="741146" cy="6060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6824BF3-0F6F-394D-A32F-C989F90812EB}"/>
                </a:ext>
              </a:extLst>
            </p:cNvPr>
            <p:cNvGrpSpPr/>
            <p:nvPr/>
          </p:nvGrpSpPr>
          <p:grpSpPr>
            <a:xfrm>
              <a:off x="5649921" y="5339616"/>
              <a:ext cx="741146" cy="606045"/>
              <a:chOff x="4570176" y="3455773"/>
              <a:chExt cx="741146" cy="60604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F0C6D2-AB15-2A48-997E-3768BEC5E9A4}"/>
                  </a:ext>
                </a:extLst>
              </p:cNvPr>
              <p:cNvSpPr txBox="1"/>
              <p:nvPr/>
            </p:nvSpPr>
            <p:spPr>
              <a:xfrm>
                <a:off x="4570176" y="3455773"/>
                <a:ext cx="741146" cy="3878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chemeClr val="tx2"/>
                    </a:solidFill>
                    <a:ea typeface="Courier" charset="0"/>
                    <a:cs typeface="Courier" charset="0"/>
                  </a:rPr>
                  <a:t>Wavefront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679C59E-30AC-324C-891E-D112B227A87E}"/>
                  </a:ext>
                </a:extLst>
              </p:cNvPr>
              <p:cNvSpPr/>
              <p:nvPr/>
            </p:nvSpPr>
            <p:spPr>
              <a:xfrm>
                <a:off x="4570176" y="3609431"/>
                <a:ext cx="741146" cy="452387"/>
              </a:xfrm>
              <a:prstGeom prst="roundRect">
                <a:avLst/>
              </a:prstGeom>
              <a:gradFill>
                <a:gsLst>
                  <a:gs pos="100000">
                    <a:schemeClr val="accent6"/>
                  </a:gs>
                  <a:gs pos="100000">
                    <a:schemeClr val="accent1">
                      <a:shade val="93000"/>
                      <a:satMod val="130000"/>
                    </a:schemeClr>
                  </a:gs>
                </a:gsLst>
              </a:gra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ACFC020-AABE-5C4A-8157-6877AAAFF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4098" y="5520273"/>
              <a:ext cx="292792" cy="351350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CA17AC-A4CB-524C-BAF8-93386191DA65}"/>
              </a:ext>
            </a:extLst>
          </p:cNvPr>
          <p:cNvCxnSpPr/>
          <p:nvPr/>
        </p:nvCxnSpPr>
        <p:spPr>
          <a:xfrm flipV="1">
            <a:off x="6334504" y="4267344"/>
            <a:ext cx="5488188" cy="1669079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1EB78A-2494-EF48-AF79-56542F315CD2}"/>
              </a:ext>
            </a:extLst>
          </p:cNvPr>
          <p:cNvCxnSpPr/>
          <p:nvPr/>
        </p:nvCxnSpPr>
        <p:spPr>
          <a:xfrm flipH="1" flipV="1">
            <a:off x="260316" y="4233700"/>
            <a:ext cx="5016931" cy="1693335"/>
          </a:xfrm>
          <a:prstGeom prst="line">
            <a:avLst/>
          </a:prstGeom>
          <a:ln w="19050">
            <a:solidFill>
              <a:schemeClr val="tx2"/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FAFAC29-E896-1846-9898-B3508E8F1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383" y="6213546"/>
            <a:ext cx="1270000" cy="406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0975C0A-D9A8-2C48-9557-8BB7BEBA0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7247" y="2802967"/>
            <a:ext cx="1270000" cy="406400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2049BF9-68EE-AD40-8289-625BB828B347}"/>
              </a:ext>
            </a:extLst>
          </p:cNvPr>
          <p:cNvSpPr/>
          <p:nvPr/>
        </p:nvSpPr>
        <p:spPr>
          <a:xfrm>
            <a:off x="2408858" y="3322485"/>
            <a:ext cx="891919" cy="452387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Infra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A6FEB23-6EEB-C340-AA88-C61FD3F63634}"/>
              </a:ext>
            </a:extLst>
          </p:cNvPr>
          <p:cNvSpPr/>
          <p:nvPr/>
        </p:nvSpPr>
        <p:spPr>
          <a:xfrm>
            <a:off x="4674474" y="3318124"/>
            <a:ext cx="890584" cy="452387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K8S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CA69AD1-6489-BB47-AEA0-F65A32A84173}"/>
              </a:ext>
            </a:extLst>
          </p:cNvPr>
          <p:cNvSpPr/>
          <p:nvPr/>
        </p:nvSpPr>
        <p:spPr>
          <a:xfrm>
            <a:off x="5777431" y="3322008"/>
            <a:ext cx="1436760" cy="452387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Containers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2E9537C-C79C-B041-9287-3AD7046A2089}"/>
              </a:ext>
            </a:extLst>
          </p:cNvPr>
          <p:cNvSpPr/>
          <p:nvPr/>
        </p:nvSpPr>
        <p:spPr>
          <a:xfrm>
            <a:off x="7445128" y="3324274"/>
            <a:ext cx="1358228" cy="452387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</a:rPr>
              <a:t>Apps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28B5975-3104-EE45-ABA1-581FBB959321}"/>
              </a:ext>
            </a:extLst>
          </p:cNvPr>
          <p:cNvSpPr/>
          <p:nvPr/>
        </p:nvSpPr>
        <p:spPr>
          <a:xfrm>
            <a:off x="3393778" y="3324274"/>
            <a:ext cx="990499" cy="452387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921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Fail to get all unnecessary logs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841A93-826C-1D4E-98B9-FBDF3B1AF15F}"/>
              </a:ext>
            </a:extLst>
          </p:cNvPr>
          <p:cNvSpPr txBox="1">
            <a:spLocks/>
          </p:cNvSpPr>
          <p:nvPr/>
        </p:nvSpPr>
        <p:spPr>
          <a:xfrm>
            <a:off x="579809" y="1369187"/>
            <a:ext cx="3457169" cy="8570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Log-agent is too slow for pod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C02BE-581B-1948-B8AC-37DF8BF85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6" y="2324911"/>
            <a:ext cx="3597375" cy="3873364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8731BF1-AA9D-B548-A8AF-AB2CC8F1731D}"/>
              </a:ext>
            </a:extLst>
          </p:cNvPr>
          <p:cNvSpPr txBox="1">
            <a:spLocks/>
          </p:cNvSpPr>
          <p:nvPr/>
        </p:nvSpPr>
        <p:spPr>
          <a:xfrm>
            <a:off x="5915870" y="1455568"/>
            <a:ext cx="3457169" cy="8570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Not all log streamed to pod </a:t>
            </a:r>
            <a:r>
              <a:rPr lang="en-US" sz="2400" dirty="0" err="1"/>
              <a:t>stdout</a:t>
            </a:r>
            <a:r>
              <a:rPr lang="en-US" sz="2400" dirty="0"/>
              <a:t>/stderr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9B711-3235-F046-B81B-C8F58B5E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692" y="2583284"/>
            <a:ext cx="5164274" cy="36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0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Fail to get log fast enough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4841A93-826C-1D4E-98B9-FBDF3B1AF15F}"/>
              </a:ext>
            </a:extLst>
          </p:cNvPr>
          <p:cNvSpPr txBox="1">
            <a:spLocks/>
          </p:cNvSpPr>
          <p:nvPr/>
        </p:nvSpPr>
        <p:spPr>
          <a:xfrm>
            <a:off x="579809" y="1364673"/>
            <a:ext cx="8326545" cy="25937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Co-located: Lots of Pods in one k8s worker VM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Noisy neighbors: Back-pressure</a:t>
            </a:r>
          </a:p>
        </p:txBody>
      </p:sp>
    </p:spTree>
    <p:extLst>
      <p:ext uri="{BB962C8B-B14F-4D97-AF65-F5344CB8AC3E}">
        <p14:creationId xmlns:p14="http://schemas.microsoft.com/office/powerpoint/2010/main" val="6899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Benefits we want to achieve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0" y="1881809"/>
            <a:ext cx="8169443" cy="212366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Built-in VMware Solution for administrators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Namespace multi-tenancy for developers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Bring your own solutions</a:t>
            </a:r>
          </a:p>
        </p:txBody>
      </p:sp>
    </p:spTree>
    <p:extLst>
      <p:ext uri="{BB962C8B-B14F-4D97-AF65-F5344CB8AC3E}">
        <p14:creationId xmlns:p14="http://schemas.microsoft.com/office/powerpoint/2010/main" val="328230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PKS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D30E6-D74F-E34A-8119-CAB3A054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1" y="1163053"/>
            <a:ext cx="10584295" cy="458804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7BB8560-2551-1746-9CA0-5B76DC11E30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r>
              <a:rPr lang="en-US" dirty="0"/>
              <a:t>See 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9228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844572C-F7FF-5249-AE00-F65E67AA357B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VMware Logging &amp; Monitoring</a:t>
            </a:r>
          </a:p>
        </p:txBody>
      </p:sp>
      <p:sp>
        <p:nvSpPr>
          <p:cNvPr id="23" name="Subtitle 17">
            <a:extLst>
              <a:ext uri="{FF2B5EF4-FFF2-40B4-BE49-F238E27FC236}">
                <a16:creationId xmlns:a16="http://schemas.microsoft.com/office/drawing/2014/main" id="{BF7887C0-348D-024E-86D5-DA736E6714D7}"/>
              </a:ext>
            </a:extLst>
          </p:cNvPr>
          <p:cNvSpPr txBox="1">
            <a:spLocks/>
          </p:cNvSpPr>
          <p:nvPr/>
        </p:nvSpPr>
        <p:spPr>
          <a:xfrm>
            <a:off x="618126" y="1476518"/>
            <a:ext cx="10962687" cy="247743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D07EAF-D32D-BB46-A6DF-F2C0CC65CAE5}"/>
              </a:ext>
            </a:extLst>
          </p:cNvPr>
          <p:cNvGrpSpPr/>
          <p:nvPr/>
        </p:nvGrpSpPr>
        <p:grpSpPr>
          <a:xfrm>
            <a:off x="6080311" y="1476518"/>
            <a:ext cx="5851689" cy="4151548"/>
            <a:chOff x="500473" y="1483395"/>
            <a:chExt cx="8195645" cy="436212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6C8F8C-FB69-F246-8590-CA1696FE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473" y="1483395"/>
              <a:ext cx="7148332" cy="4362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E342D9-834B-2C47-B80C-9C00253B870E}"/>
                </a:ext>
              </a:extLst>
            </p:cNvPr>
            <p:cNvSpPr/>
            <p:nvPr/>
          </p:nvSpPr>
          <p:spPr>
            <a:xfrm>
              <a:off x="3204397" y="3843823"/>
              <a:ext cx="1573616" cy="1913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B9B31D7-E606-1C4C-9357-D23CA18047C9}"/>
                </a:ext>
              </a:extLst>
            </p:cNvPr>
            <p:cNvSpPr/>
            <p:nvPr/>
          </p:nvSpPr>
          <p:spPr>
            <a:xfrm>
              <a:off x="3215029" y="4375452"/>
              <a:ext cx="1562983" cy="19138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57F5BD-3B81-484C-8EBF-261F5B79949E}"/>
                </a:ext>
              </a:extLst>
            </p:cNvPr>
            <p:cNvSpPr/>
            <p:nvPr/>
          </p:nvSpPr>
          <p:spPr>
            <a:xfrm>
              <a:off x="3215027" y="5034669"/>
              <a:ext cx="1562986" cy="1807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ACAB325-3BB3-BC4B-A5AA-60F42CC2B6A2}"/>
                </a:ext>
              </a:extLst>
            </p:cNvPr>
            <p:cNvSpPr/>
            <p:nvPr/>
          </p:nvSpPr>
          <p:spPr>
            <a:xfrm>
              <a:off x="2890193" y="3813999"/>
              <a:ext cx="251999" cy="2519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2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E666A71-E022-5146-B1A5-ECA35588BA28}"/>
                </a:ext>
              </a:extLst>
            </p:cNvPr>
            <p:cNvSpPr/>
            <p:nvPr/>
          </p:nvSpPr>
          <p:spPr>
            <a:xfrm>
              <a:off x="2890192" y="4338942"/>
              <a:ext cx="251999" cy="2519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2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AFB390-2DB7-794B-96E9-5976B07D49E9}"/>
                </a:ext>
              </a:extLst>
            </p:cNvPr>
            <p:cNvSpPr/>
            <p:nvPr/>
          </p:nvSpPr>
          <p:spPr>
            <a:xfrm>
              <a:off x="2890191" y="4993724"/>
              <a:ext cx="251999" cy="2519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 sz="12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8B82037-BE92-BC4A-A519-14A8CBCFA78B}"/>
                </a:ext>
              </a:extLst>
            </p:cNvPr>
            <p:cNvSpPr/>
            <p:nvPr/>
          </p:nvSpPr>
          <p:spPr>
            <a:xfrm>
              <a:off x="500473" y="5256358"/>
              <a:ext cx="2294027" cy="348777"/>
            </a:xfrm>
            <a:custGeom>
              <a:avLst/>
              <a:gdLst>
                <a:gd name="connsiteX0" fmla="*/ 0 w 1869141"/>
                <a:gd name="connsiteY0" fmla="*/ 0 h 497541"/>
                <a:gd name="connsiteX1" fmla="*/ 1573305 w 1869141"/>
                <a:gd name="connsiteY1" fmla="*/ 13447 h 497541"/>
                <a:gd name="connsiteX2" fmla="*/ 1869141 w 1869141"/>
                <a:gd name="connsiteY2" fmla="*/ 295836 h 497541"/>
                <a:gd name="connsiteX3" fmla="*/ 1479176 w 1869141"/>
                <a:gd name="connsiteY3" fmla="*/ 497541 h 497541"/>
                <a:gd name="connsiteX4" fmla="*/ 26894 w 1869141"/>
                <a:gd name="connsiteY4" fmla="*/ 497541 h 497541"/>
                <a:gd name="connsiteX5" fmla="*/ 0 w 1869141"/>
                <a:gd name="connsiteY5" fmla="*/ 0 h 497541"/>
                <a:gd name="connsiteX0" fmla="*/ 0 w 1869141"/>
                <a:gd name="connsiteY0" fmla="*/ 0 h 497541"/>
                <a:gd name="connsiteX1" fmla="*/ 1739164 w 1869141"/>
                <a:gd name="connsiteY1" fmla="*/ 13448 h 497541"/>
                <a:gd name="connsiteX2" fmla="*/ 1869141 w 1869141"/>
                <a:gd name="connsiteY2" fmla="*/ 295836 h 497541"/>
                <a:gd name="connsiteX3" fmla="*/ 1479176 w 1869141"/>
                <a:gd name="connsiteY3" fmla="*/ 497541 h 497541"/>
                <a:gd name="connsiteX4" fmla="*/ 26894 w 1869141"/>
                <a:gd name="connsiteY4" fmla="*/ 497541 h 497541"/>
                <a:gd name="connsiteX5" fmla="*/ 0 w 1869141"/>
                <a:gd name="connsiteY5" fmla="*/ 0 h 497541"/>
                <a:gd name="connsiteX0" fmla="*/ 0 w 1869141"/>
                <a:gd name="connsiteY0" fmla="*/ 2705 h 484093"/>
                <a:gd name="connsiteX1" fmla="*/ 1739164 w 1869141"/>
                <a:gd name="connsiteY1" fmla="*/ 0 h 484093"/>
                <a:gd name="connsiteX2" fmla="*/ 1869141 w 1869141"/>
                <a:gd name="connsiteY2" fmla="*/ 282388 h 484093"/>
                <a:gd name="connsiteX3" fmla="*/ 1479176 w 1869141"/>
                <a:gd name="connsiteY3" fmla="*/ 484093 h 484093"/>
                <a:gd name="connsiteX4" fmla="*/ 26894 w 1869141"/>
                <a:gd name="connsiteY4" fmla="*/ 484093 h 484093"/>
                <a:gd name="connsiteX5" fmla="*/ 0 w 1869141"/>
                <a:gd name="connsiteY5" fmla="*/ 2705 h 484093"/>
                <a:gd name="connsiteX0" fmla="*/ 6278 w 1875419"/>
                <a:gd name="connsiteY0" fmla="*/ 2705 h 500246"/>
                <a:gd name="connsiteX1" fmla="*/ 1745442 w 1875419"/>
                <a:gd name="connsiteY1" fmla="*/ 0 h 500246"/>
                <a:gd name="connsiteX2" fmla="*/ 1875419 w 1875419"/>
                <a:gd name="connsiteY2" fmla="*/ 282388 h 500246"/>
                <a:gd name="connsiteX3" fmla="*/ 1485454 w 1875419"/>
                <a:gd name="connsiteY3" fmla="*/ 484093 h 500246"/>
                <a:gd name="connsiteX4" fmla="*/ 0 w 1875419"/>
                <a:gd name="connsiteY4" fmla="*/ 500246 h 500246"/>
                <a:gd name="connsiteX5" fmla="*/ 6278 w 1875419"/>
                <a:gd name="connsiteY5" fmla="*/ 2705 h 500246"/>
                <a:gd name="connsiteX0" fmla="*/ 439 w 1869580"/>
                <a:gd name="connsiteY0" fmla="*/ 2705 h 516399"/>
                <a:gd name="connsiteX1" fmla="*/ 1739603 w 1869580"/>
                <a:gd name="connsiteY1" fmla="*/ 0 h 516399"/>
                <a:gd name="connsiteX2" fmla="*/ 1869580 w 1869580"/>
                <a:gd name="connsiteY2" fmla="*/ 282388 h 516399"/>
                <a:gd name="connsiteX3" fmla="*/ 1479615 w 1869580"/>
                <a:gd name="connsiteY3" fmla="*/ 484093 h 516399"/>
                <a:gd name="connsiteX4" fmla="*/ 2453 w 1869580"/>
                <a:gd name="connsiteY4" fmla="*/ 516399 h 516399"/>
                <a:gd name="connsiteX5" fmla="*/ 439 w 1869580"/>
                <a:gd name="connsiteY5" fmla="*/ 2705 h 516399"/>
                <a:gd name="connsiteX0" fmla="*/ 439 w 1869580"/>
                <a:gd name="connsiteY0" fmla="*/ 2705 h 516399"/>
                <a:gd name="connsiteX1" fmla="*/ 1739603 w 1869580"/>
                <a:gd name="connsiteY1" fmla="*/ 0 h 516399"/>
                <a:gd name="connsiteX2" fmla="*/ 1869580 w 1869580"/>
                <a:gd name="connsiteY2" fmla="*/ 282388 h 516399"/>
                <a:gd name="connsiteX3" fmla="*/ 1744989 w 1869580"/>
                <a:gd name="connsiteY3" fmla="*/ 516397 h 516399"/>
                <a:gd name="connsiteX4" fmla="*/ 2453 w 1869580"/>
                <a:gd name="connsiteY4" fmla="*/ 516399 h 516399"/>
                <a:gd name="connsiteX5" fmla="*/ 439 w 1869580"/>
                <a:gd name="connsiteY5" fmla="*/ 2705 h 516399"/>
                <a:gd name="connsiteX0" fmla="*/ 439 w 1778358"/>
                <a:gd name="connsiteY0" fmla="*/ 2705 h 516399"/>
                <a:gd name="connsiteX1" fmla="*/ 1739603 w 1778358"/>
                <a:gd name="connsiteY1" fmla="*/ 0 h 516399"/>
                <a:gd name="connsiteX2" fmla="*/ 1778358 w 1778358"/>
                <a:gd name="connsiteY2" fmla="*/ 298539 h 516399"/>
                <a:gd name="connsiteX3" fmla="*/ 1744989 w 1778358"/>
                <a:gd name="connsiteY3" fmla="*/ 516397 h 516399"/>
                <a:gd name="connsiteX4" fmla="*/ 2453 w 1778358"/>
                <a:gd name="connsiteY4" fmla="*/ 516399 h 516399"/>
                <a:gd name="connsiteX5" fmla="*/ 439 w 1778358"/>
                <a:gd name="connsiteY5" fmla="*/ 2705 h 516399"/>
                <a:gd name="connsiteX0" fmla="*/ 439 w 1993975"/>
                <a:gd name="connsiteY0" fmla="*/ 2705 h 516399"/>
                <a:gd name="connsiteX1" fmla="*/ 1739603 w 1993975"/>
                <a:gd name="connsiteY1" fmla="*/ 0 h 516399"/>
                <a:gd name="connsiteX2" fmla="*/ 1993975 w 1993975"/>
                <a:gd name="connsiteY2" fmla="*/ 282386 h 516399"/>
                <a:gd name="connsiteX3" fmla="*/ 1744989 w 1993975"/>
                <a:gd name="connsiteY3" fmla="*/ 516397 h 516399"/>
                <a:gd name="connsiteX4" fmla="*/ 2453 w 1993975"/>
                <a:gd name="connsiteY4" fmla="*/ 516399 h 516399"/>
                <a:gd name="connsiteX5" fmla="*/ 439 w 1993975"/>
                <a:gd name="connsiteY5" fmla="*/ 2705 h 516399"/>
                <a:gd name="connsiteX0" fmla="*/ 439 w 1778359"/>
                <a:gd name="connsiteY0" fmla="*/ 2705 h 516399"/>
                <a:gd name="connsiteX1" fmla="*/ 1739603 w 1778359"/>
                <a:gd name="connsiteY1" fmla="*/ 0 h 516399"/>
                <a:gd name="connsiteX2" fmla="*/ 1778359 w 1778359"/>
                <a:gd name="connsiteY2" fmla="*/ 282386 h 516399"/>
                <a:gd name="connsiteX3" fmla="*/ 1744989 w 1778359"/>
                <a:gd name="connsiteY3" fmla="*/ 516397 h 516399"/>
                <a:gd name="connsiteX4" fmla="*/ 2453 w 1778359"/>
                <a:gd name="connsiteY4" fmla="*/ 516399 h 516399"/>
                <a:gd name="connsiteX5" fmla="*/ 439 w 1778359"/>
                <a:gd name="connsiteY5" fmla="*/ 2705 h 516399"/>
                <a:gd name="connsiteX0" fmla="*/ 439 w 1778359"/>
                <a:gd name="connsiteY0" fmla="*/ 0 h 529845"/>
                <a:gd name="connsiteX1" fmla="*/ 1739603 w 1778359"/>
                <a:gd name="connsiteY1" fmla="*/ 13446 h 529845"/>
                <a:gd name="connsiteX2" fmla="*/ 1778359 w 1778359"/>
                <a:gd name="connsiteY2" fmla="*/ 295832 h 529845"/>
                <a:gd name="connsiteX3" fmla="*/ 1744989 w 1778359"/>
                <a:gd name="connsiteY3" fmla="*/ 529843 h 529845"/>
                <a:gd name="connsiteX4" fmla="*/ 2453 w 1778359"/>
                <a:gd name="connsiteY4" fmla="*/ 529845 h 529845"/>
                <a:gd name="connsiteX5" fmla="*/ 439 w 1778359"/>
                <a:gd name="connsiteY5" fmla="*/ 0 h 529845"/>
                <a:gd name="connsiteX0" fmla="*/ 439 w 1778359"/>
                <a:gd name="connsiteY0" fmla="*/ 0 h 529845"/>
                <a:gd name="connsiteX1" fmla="*/ 1739603 w 1778359"/>
                <a:gd name="connsiteY1" fmla="*/ 13446 h 529845"/>
                <a:gd name="connsiteX2" fmla="*/ 1778359 w 1778359"/>
                <a:gd name="connsiteY2" fmla="*/ 295832 h 529845"/>
                <a:gd name="connsiteX3" fmla="*/ 1744989 w 1778359"/>
                <a:gd name="connsiteY3" fmla="*/ 529843 h 529845"/>
                <a:gd name="connsiteX4" fmla="*/ 2453 w 1778359"/>
                <a:gd name="connsiteY4" fmla="*/ 529845 h 529845"/>
                <a:gd name="connsiteX5" fmla="*/ 439 w 1778359"/>
                <a:gd name="connsiteY5" fmla="*/ 0 h 529845"/>
                <a:gd name="connsiteX0" fmla="*/ 439 w 1927415"/>
                <a:gd name="connsiteY0" fmla="*/ 0 h 529845"/>
                <a:gd name="connsiteX1" fmla="*/ 1739603 w 1927415"/>
                <a:gd name="connsiteY1" fmla="*/ 13446 h 529845"/>
                <a:gd name="connsiteX2" fmla="*/ 1927415 w 1927415"/>
                <a:gd name="connsiteY2" fmla="*/ 247374 h 529845"/>
                <a:gd name="connsiteX3" fmla="*/ 1744989 w 1927415"/>
                <a:gd name="connsiteY3" fmla="*/ 529843 h 529845"/>
                <a:gd name="connsiteX4" fmla="*/ 2453 w 1927415"/>
                <a:gd name="connsiteY4" fmla="*/ 529845 h 529845"/>
                <a:gd name="connsiteX5" fmla="*/ 439 w 1927415"/>
                <a:gd name="connsiteY5" fmla="*/ 0 h 529845"/>
                <a:gd name="connsiteX0" fmla="*/ 439 w 1786640"/>
                <a:gd name="connsiteY0" fmla="*/ 0 h 529845"/>
                <a:gd name="connsiteX1" fmla="*/ 1739603 w 1786640"/>
                <a:gd name="connsiteY1" fmla="*/ 13446 h 529845"/>
                <a:gd name="connsiteX2" fmla="*/ 1786640 w 1786640"/>
                <a:gd name="connsiteY2" fmla="*/ 295832 h 529845"/>
                <a:gd name="connsiteX3" fmla="*/ 1744989 w 1786640"/>
                <a:gd name="connsiteY3" fmla="*/ 529843 h 529845"/>
                <a:gd name="connsiteX4" fmla="*/ 2453 w 1786640"/>
                <a:gd name="connsiteY4" fmla="*/ 529845 h 529845"/>
                <a:gd name="connsiteX5" fmla="*/ 439 w 1786640"/>
                <a:gd name="connsiteY5" fmla="*/ 0 h 529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6640" h="529845">
                  <a:moveTo>
                    <a:pt x="439" y="0"/>
                  </a:moveTo>
                  <a:lnTo>
                    <a:pt x="1739603" y="13446"/>
                  </a:lnTo>
                  <a:lnTo>
                    <a:pt x="1786640" y="295832"/>
                  </a:lnTo>
                  <a:lnTo>
                    <a:pt x="1744989" y="529843"/>
                  </a:lnTo>
                  <a:lnTo>
                    <a:pt x="2453" y="529845"/>
                  </a:lnTo>
                  <a:cubicBezTo>
                    <a:pt x="4546" y="363998"/>
                    <a:pt x="-1654" y="165847"/>
                    <a:pt x="439" y="0"/>
                  </a:cubicBezTo>
                  <a:close/>
                </a:path>
              </a:pathLst>
            </a:cu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BD7ECF-C2CF-D342-8ECF-1BE0BF588C85}"/>
                </a:ext>
              </a:extLst>
            </p:cNvPr>
            <p:cNvSpPr txBox="1"/>
            <p:nvPr/>
          </p:nvSpPr>
          <p:spPr>
            <a:xfrm>
              <a:off x="8696053" y="3392905"/>
              <a:ext cx="65" cy="184666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US" sz="12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97938AFB-590D-644A-A957-7C0D0640BBE5}"/>
              </a:ext>
            </a:extLst>
          </p:cNvPr>
          <p:cNvSpPr/>
          <p:nvPr/>
        </p:nvSpPr>
        <p:spPr>
          <a:xfrm>
            <a:off x="500473" y="798999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Easy to configure + work out-of-box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AC0A1-C271-004D-8F14-305EEB79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26" y="1396269"/>
            <a:ext cx="4901610" cy="431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3"/>
          </p:nvPr>
        </p:nvSpPr>
        <p:spPr>
          <a:xfrm>
            <a:off x="2157573" y="2410691"/>
            <a:ext cx="9164548" cy="3550888"/>
          </a:xfrm>
        </p:spPr>
        <p:txBody>
          <a:bodyPr/>
          <a:lstStyle/>
          <a:p>
            <a:pPr marL="342900" indent="-342900">
              <a:buFont typeface="Wingdings" charset="2"/>
              <a:buChar char="Ø"/>
            </a:pPr>
            <a:r>
              <a:rPr lang="en-US" sz="3200" dirty="0"/>
              <a:t> Problem Space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3200" dirty="0"/>
              <a:t> Existing Solutions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3200" dirty="0"/>
              <a:t> VMware Solution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3200" dirty="0"/>
              <a:t> Q &amp; A</a:t>
            </a:r>
          </a:p>
        </p:txBody>
      </p:sp>
    </p:spTree>
    <p:extLst>
      <p:ext uri="{BB962C8B-B14F-4D97-AF65-F5344CB8AC3E}">
        <p14:creationId xmlns:p14="http://schemas.microsoft.com/office/powerpoint/2010/main" val="12519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Logging &amp;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Configure in k8s cluster level and namespace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613091-62E9-154C-87D5-874D7F5AE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991824"/>
            <a:ext cx="5045739" cy="3212217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293AE4B-19AF-714F-A621-EDBBAD1534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1522667"/>
            <a:ext cx="6619842" cy="406667"/>
          </a:xfrm>
        </p:spPr>
        <p:txBody>
          <a:bodyPr/>
          <a:lstStyle/>
          <a:p>
            <a:pPr>
              <a:buNone/>
            </a:pPr>
            <a:r>
              <a:rPr lang="en-US" sz="2400" dirty="0" err="1"/>
              <a:t>kubectl</a:t>
            </a:r>
            <a:r>
              <a:rPr lang="en-US" sz="2400" dirty="0"/>
              <a:t> apply –f ns-</a:t>
            </a:r>
            <a:r>
              <a:rPr lang="en-US" sz="2400" dirty="0" err="1"/>
              <a:t>sink.yml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D6E5D-37E4-7D4D-8105-A58ADA9D9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139" y="1991824"/>
            <a:ext cx="5607172" cy="3166585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A2FA0B9-F3C3-D448-B732-EAD9A78571A6}"/>
              </a:ext>
            </a:extLst>
          </p:cNvPr>
          <p:cNvSpPr txBox="1">
            <a:spLocks/>
          </p:cNvSpPr>
          <p:nvPr/>
        </p:nvSpPr>
        <p:spPr>
          <a:xfrm>
            <a:off x="5400018" y="1522668"/>
            <a:ext cx="6619842" cy="406667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400" dirty="0" err="1"/>
              <a:t>kubectl</a:t>
            </a:r>
            <a:r>
              <a:rPr lang="en-US" sz="2400" dirty="0"/>
              <a:t> apply –f cluster-</a:t>
            </a:r>
            <a:r>
              <a:rPr lang="en-US" sz="2400" dirty="0" err="1"/>
              <a:t>sink.yml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542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B1BF6B9-2357-204C-8D34-C7E0F328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471" y="564204"/>
            <a:ext cx="9136778" cy="5993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Logging &amp;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Namespace multi-tenancy via k8s CRD</a:t>
            </a:r>
          </a:p>
        </p:txBody>
      </p:sp>
    </p:spTree>
    <p:extLst>
      <p:ext uri="{BB962C8B-B14F-4D97-AF65-F5344CB8AC3E}">
        <p14:creationId xmlns:p14="http://schemas.microsoft.com/office/powerpoint/2010/main" val="40594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>
            <a:extLst>
              <a:ext uri="{FF2B5EF4-FFF2-40B4-BE49-F238E27FC236}">
                <a16:creationId xmlns:a16="http://schemas.microsoft.com/office/drawing/2014/main" id="{2FC04539-ACD8-1441-85B2-EE8061C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VMware Solution – </a:t>
            </a:r>
            <a:r>
              <a:rPr lang="en-US" dirty="0" err="1"/>
              <a:t>Wavefront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27D0BC-F238-4B4A-9F4D-358677E3264D}"/>
              </a:ext>
            </a:extLst>
          </p:cNvPr>
          <p:cNvGrpSpPr/>
          <p:nvPr/>
        </p:nvGrpSpPr>
        <p:grpSpPr>
          <a:xfrm>
            <a:off x="579809" y="1332690"/>
            <a:ext cx="9391042" cy="4727644"/>
            <a:chOff x="438294" y="886648"/>
            <a:chExt cx="10792048" cy="530948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EAAE4CB-23F4-2A44-92A6-B4D854089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294" y="1059573"/>
              <a:ext cx="10792048" cy="51365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7B30D94-1244-4843-85F5-30551944B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294" y="886648"/>
              <a:ext cx="10792048" cy="44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DA4546-7279-4245-AE1F-9F17280FB61C}"/>
              </a:ext>
            </a:extLst>
          </p:cNvPr>
          <p:cNvSpPr/>
          <p:nvPr/>
        </p:nvSpPr>
        <p:spPr>
          <a:xfrm>
            <a:off x="500473" y="798999"/>
            <a:ext cx="1606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Easy to use</a:t>
            </a:r>
          </a:p>
        </p:txBody>
      </p:sp>
    </p:spTree>
    <p:extLst>
      <p:ext uri="{BB962C8B-B14F-4D97-AF65-F5344CB8AC3E}">
        <p14:creationId xmlns:p14="http://schemas.microsoft.com/office/powerpoint/2010/main" val="214583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>
            <a:extLst>
              <a:ext uri="{FF2B5EF4-FFF2-40B4-BE49-F238E27FC236}">
                <a16:creationId xmlns:a16="http://schemas.microsoft.com/office/drawing/2014/main" id="{2FC04539-ACD8-1441-85B2-EE8061C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VMware </a:t>
            </a:r>
            <a:r>
              <a:rPr lang="en-US" dirty="0" err="1"/>
              <a:t>Wavefront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BC15C-80C5-DE49-A76A-FEEE4F76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516461"/>
            <a:ext cx="9731510" cy="4638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3DF671-69EE-7D44-9134-075AE9497526}"/>
              </a:ext>
            </a:extLst>
          </p:cNvPr>
          <p:cNvSpPr/>
          <p:nvPr/>
        </p:nvSpPr>
        <p:spPr>
          <a:xfrm>
            <a:off x="500473" y="798999"/>
            <a:ext cx="6947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Grafana style dashboard, but no maintenance from you</a:t>
            </a:r>
          </a:p>
        </p:txBody>
      </p:sp>
    </p:spTree>
    <p:extLst>
      <p:ext uri="{BB962C8B-B14F-4D97-AF65-F5344CB8AC3E}">
        <p14:creationId xmlns:p14="http://schemas.microsoft.com/office/powerpoint/2010/main" val="25304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91F0B4A0-65A7-CF42-ADE6-AD9A81F1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6097" y="6406799"/>
            <a:ext cx="449735" cy="148894"/>
          </a:xfrm>
        </p:spPr>
        <p:txBody>
          <a:bodyPr/>
          <a:lstStyle/>
          <a:p>
            <a:fld id="{6EA6D8CF-3CDE-4807-BCD2-C9F2B831AAA5}" type="slidenum">
              <a:rPr lang="en-US" smtClean="0"/>
              <a:t>24</a:t>
            </a:fld>
            <a:endParaRPr lang="en-US" dirty="0"/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2FC04539-ACD8-1441-85B2-EE8061C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VMware </a:t>
            </a:r>
            <a:r>
              <a:rPr lang="en-US" dirty="0" err="1"/>
              <a:t>Wavefront</a:t>
            </a:r>
            <a:endParaRPr lang="en-US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69FD1A02-199B-4440-B86D-239F56109911}"/>
              </a:ext>
            </a:extLst>
          </p:cNvPr>
          <p:cNvSpPr txBox="1">
            <a:spLocks/>
          </p:cNvSpPr>
          <p:nvPr/>
        </p:nvSpPr>
        <p:spPr>
          <a:xfrm>
            <a:off x="618126" y="968241"/>
            <a:ext cx="10962687" cy="247743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960A9B-1F4F-E64D-A15D-DA45E007B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00862"/>
              </p:ext>
            </p:extLst>
          </p:nvPr>
        </p:nvGraphicFramePr>
        <p:xfrm>
          <a:off x="506350" y="1513006"/>
          <a:ext cx="10303052" cy="382735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4230802">
                  <a:extLst>
                    <a:ext uri="{9D8B030D-6E8A-4147-A177-3AD203B41FA5}">
                      <a16:colId xmlns:a16="http://schemas.microsoft.com/office/drawing/2014/main" val="3765921408"/>
                    </a:ext>
                  </a:extLst>
                </a:gridCol>
                <a:gridCol w="2760612">
                  <a:extLst>
                    <a:ext uri="{9D8B030D-6E8A-4147-A177-3AD203B41FA5}">
                      <a16:colId xmlns:a16="http://schemas.microsoft.com/office/drawing/2014/main" val="2273050797"/>
                    </a:ext>
                  </a:extLst>
                </a:gridCol>
                <a:gridCol w="3311638">
                  <a:extLst>
                    <a:ext uri="{9D8B030D-6E8A-4147-A177-3AD203B41FA5}">
                      <a16:colId xmlns:a16="http://schemas.microsoft.com/office/drawing/2014/main" val="1686449739"/>
                    </a:ext>
                  </a:extLst>
                </a:gridCol>
              </a:tblGrid>
              <a:tr h="381294">
                <a:tc>
                  <a:txBody>
                    <a:bodyPr/>
                    <a:lstStyle/>
                    <a:p>
                      <a:r>
                        <a:rPr lang="de-DE" sz="2000">
                          <a:latin typeface="+mn-lt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>
                          <a:latin typeface="+mn-lt"/>
                        </a:rPr>
                        <a:t>Severity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>
                          <a:latin typeface="+mn-lt"/>
                        </a:rPr>
                        <a:t>resolveAfterMinutes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28500"/>
                  </a:ext>
                </a:extLst>
              </a:tr>
              <a:tr h="380760">
                <a:tc>
                  <a:txBody>
                    <a:bodyPr/>
                    <a:lstStyle/>
                    <a:p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Node Memory Usage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WARN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413896"/>
                  </a:ext>
                </a:extLst>
              </a:tr>
              <a:tr h="381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 Memory Usage too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SEVERE</a:t>
                      </a:r>
                      <a:endParaRPr lang="de-DE"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365494"/>
                  </a:ext>
                </a:extLst>
              </a:tr>
              <a:tr h="381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 CPU Usage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WARN</a:t>
                      </a:r>
                      <a:endParaRPr lang="de-DE"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666538"/>
                  </a:ext>
                </a:extLst>
              </a:tr>
              <a:tr h="381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 CPU Usage too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SEVERE</a:t>
                      </a:r>
                      <a:endParaRPr lang="de-DE"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060928"/>
                  </a:ext>
                </a:extLst>
              </a:tr>
              <a:tr h="381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</a:t>
                      </a:r>
                      <a:r>
                        <a:rPr lang="de-DE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Storage </a:t>
                      </a:r>
                      <a:r>
                        <a:rPr lang="de-DE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Usage</a:t>
                      </a:r>
                      <a:r>
                        <a:rPr lang="de-DE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WARN</a:t>
                      </a:r>
                      <a:endParaRPr lang="de-DE"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124573"/>
                  </a:ext>
                </a:extLst>
              </a:tr>
              <a:tr h="381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 Storage Usage too 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SEVERE</a:t>
                      </a:r>
                      <a:endParaRPr lang="de-DE"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671004"/>
                  </a:ext>
                </a:extLst>
              </a:tr>
              <a:tr h="381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 many Pods crashing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SEVERE</a:t>
                      </a:r>
                      <a:endParaRPr lang="de-DE"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991710"/>
                  </a:ext>
                </a:extLst>
              </a:tr>
              <a:tr h="381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 many Containers not running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SEVERE</a:t>
                      </a:r>
                      <a:endParaRPr lang="de-DE"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63039"/>
                  </a:ext>
                </a:extLst>
              </a:tr>
              <a:tr h="381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 unhealthy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SEVERE</a:t>
                      </a:r>
                      <a:endParaRPr lang="de-DE"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60892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BCBB980-B66E-7B41-9E4E-CE4070D4CD40}"/>
              </a:ext>
            </a:extLst>
          </p:cNvPr>
          <p:cNvSpPr/>
          <p:nvPr/>
        </p:nvSpPr>
        <p:spPr>
          <a:xfrm>
            <a:off x="500473" y="798999"/>
            <a:ext cx="5960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You can create more alerts with </a:t>
            </a:r>
            <a:r>
              <a:rPr lang="en-US" sz="2000" dirty="0" err="1">
                <a:solidFill>
                  <a:schemeClr val="accent4"/>
                </a:solidFill>
              </a:rPr>
              <a:t>wavefront</a:t>
            </a:r>
            <a:r>
              <a:rPr lang="en-US" sz="2000" dirty="0">
                <a:solidFill>
                  <a:schemeClr val="accent4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326794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>
            <a:extLst>
              <a:ext uri="{FF2B5EF4-FFF2-40B4-BE49-F238E27FC236}">
                <a16:creationId xmlns:a16="http://schemas.microsoft.com/office/drawing/2014/main" id="{2FC04539-ACD8-1441-85B2-EE8061C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VMware </a:t>
            </a:r>
            <a:r>
              <a:rPr lang="en-US" dirty="0" err="1"/>
              <a:t>Wavefront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07DF81-577B-214C-A6EE-AD7F91157E48}"/>
              </a:ext>
            </a:extLst>
          </p:cNvPr>
          <p:cNvGrpSpPr/>
          <p:nvPr/>
        </p:nvGrpSpPr>
        <p:grpSpPr>
          <a:xfrm>
            <a:off x="500473" y="1371600"/>
            <a:ext cx="10641163" cy="4866975"/>
            <a:chOff x="545646" y="1544389"/>
            <a:chExt cx="10592525" cy="4762280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78C45A6F-6ECF-7C4B-BDE7-D4609E557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4146" y="5823949"/>
              <a:ext cx="477405" cy="47740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2B51350-0D0E-B949-AD69-51C08F7567C3}"/>
                </a:ext>
              </a:extLst>
            </p:cNvPr>
            <p:cNvCxnSpPr>
              <a:cxnSpLocks/>
              <a:stCxn id="134" idx="3"/>
              <a:endCxn id="143" idx="1"/>
            </p:cNvCxnSpPr>
            <p:nvPr/>
          </p:nvCxnSpPr>
          <p:spPr>
            <a:xfrm flipV="1">
              <a:off x="4716166" y="2635225"/>
              <a:ext cx="1878261" cy="95933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997DD42-C63D-4D48-B500-2D3D5F356B97}"/>
                </a:ext>
              </a:extLst>
            </p:cNvPr>
            <p:cNvSpPr txBox="1"/>
            <p:nvPr/>
          </p:nvSpPr>
          <p:spPr>
            <a:xfrm>
              <a:off x="545646" y="3591214"/>
              <a:ext cx="1969920" cy="489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  <a:defRPr/>
              </a:pPr>
              <a:r>
                <a:rPr lang="en-US" sz="1600" b="1" kern="0" dirty="0">
                  <a:solidFill>
                    <a:schemeClr val="accent6"/>
                  </a:solidFill>
                  <a:latin typeface="Calibri" panose="020F0502020204030204"/>
                </a:rPr>
                <a:t>node/pod/container status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698A534-6CB3-9D42-8F73-0ECAC04B299B}"/>
                </a:ext>
              </a:extLst>
            </p:cNvPr>
            <p:cNvSpPr txBox="1"/>
            <p:nvPr/>
          </p:nvSpPr>
          <p:spPr>
            <a:xfrm>
              <a:off x="4950079" y="3723214"/>
              <a:ext cx="1910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schemeClr val="accent6"/>
                  </a:solidFill>
                  <a:latin typeface="Calibri" panose="020F0502020204030204"/>
                </a:rPr>
                <a:t>resource usage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002A3EC-3D3F-244E-BD2E-FBD17390A876}"/>
                </a:ext>
              </a:extLst>
            </p:cNvPr>
            <p:cNvSpPr/>
            <p:nvPr/>
          </p:nvSpPr>
          <p:spPr>
            <a:xfrm>
              <a:off x="551954" y="2595280"/>
              <a:ext cx="7731433" cy="371138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de-DE">
                  <a:solidFill>
                    <a:schemeClr val="tx1"/>
                  </a:solidFill>
                </a:rPr>
                <a:t>K8s Cluster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E8080AF-74C8-3F40-9675-C89471FA9DAF}"/>
                </a:ext>
              </a:extLst>
            </p:cNvPr>
            <p:cNvGrpSpPr/>
            <p:nvPr/>
          </p:nvGrpSpPr>
          <p:grpSpPr>
            <a:xfrm>
              <a:off x="2548624" y="4646024"/>
              <a:ext cx="2253685" cy="1049392"/>
              <a:chOff x="8665013" y="3468821"/>
              <a:chExt cx="1474070" cy="104939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E37CC888-90F8-2E41-A8C5-545764BC7963}"/>
                  </a:ext>
                </a:extLst>
              </p:cNvPr>
              <p:cNvSpPr/>
              <p:nvPr/>
            </p:nvSpPr>
            <p:spPr>
              <a:xfrm>
                <a:off x="8665013" y="3468821"/>
                <a:ext cx="1474070" cy="10493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600" b="1">
                    <a:solidFill>
                      <a:schemeClr val="bg1"/>
                    </a:solidFill>
                  </a:rPr>
                  <a:t>Worker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A2FE54D-90A7-8A4A-8974-7E22631B424C}"/>
                  </a:ext>
                </a:extLst>
              </p:cNvPr>
              <p:cNvSpPr/>
              <p:nvPr/>
            </p:nvSpPr>
            <p:spPr>
              <a:xfrm>
                <a:off x="8817412" y="3621221"/>
                <a:ext cx="1146859" cy="4935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600" b="1">
                    <a:solidFill>
                      <a:schemeClr val="bg1"/>
                    </a:solidFill>
                  </a:rPr>
                  <a:t>Kubelet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9AC8CAC-146A-3141-BAC0-80E092A8C555}"/>
                </a:ext>
              </a:extLst>
            </p:cNvPr>
            <p:cNvGrpSpPr/>
            <p:nvPr/>
          </p:nvGrpSpPr>
          <p:grpSpPr>
            <a:xfrm>
              <a:off x="4960699" y="4643823"/>
              <a:ext cx="1474070" cy="1049392"/>
              <a:chOff x="8665013" y="3482268"/>
              <a:chExt cx="1474070" cy="1049392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DD694F-7BDA-D84A-BE86-7EE75946692A}"/>
                  </a:ext>
                </a:extLst>
              </p:cNvPr>
              <p:cNvSpPr/>
              <p:nvPr/>
            </p:nvSpPr>
            <p:spPr>
              <a:xfrm>
                <a:off x="8665013" y="3482268"/>
                <a:ext cx="1474070" cy="10493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600" b="1">
                    <a:solidFill>
                      <a:schemeClr val="bg1"/>
                    </a:solidFill>
                  </a:rPr>
                  <a:t>Worker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7444FAE-0BFE-0E46-8509-E2A85E0B9359}"/>
                  </a:ext>
                </a:extLst>
              </p:cNvPr>
              <p:cNvSpPr/>
              <p:nvPr/>
            </p:nvSpPr>
            <p:spPr>
              <a:xfrm>
                <a:off x="8817412" y="3621221"/>
                <a:ext cx="1146859" cy="4935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600" b="1">
                    <a:solidFill>
                      <a:schemeClr val="bg1"/>
                    </a:solidFill>
                  </a:rPr>
                  <a:t>Kubelet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1107AD4-302B-D349-8B4B-DCF0F46F3B39}"/>
                </a:ext>
              </a:extLst>
            </p:cNvPr>
            <p:cNvGrpSpPr/>
            <p:nvPr/>
          </p:nvGrpSpPr>
          <p:grpSpPr>
            <a:xfrm>
              <a:off x="916164" y="4646024"/>
              <a:ext cx="1474070" cy="1049392"/>
              <a:chOff x="8665013" y="3468821"/>
              <a:chExt cx="1474070" cy="1049392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954AE72-8FB9-9140-ACFC-EAC32F01F27A}"/>
                  </a:ext>
                </a:extLst>
              </p:cNvPr>
              <p:cNvSpPr/>
              <p:nvPr/>
            </p:nvSpPr>
            <p:spPr>
              <a:xfrm>
                <a:off x="8665013" y="3468821"/>
                <a:ext cx="1474070" cy="10493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400" b="1">
                    <a:solidFill>
                      <a:schemeClr val="bg1"/>
                    </a:solidFill>
                  </a:rPr>
                  <a:t>Master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FB033B0C-26BE-6949-A798-A38825135812}"/>
                  </a:ext>
                </a:extLst>
              </p:cNvPr>
              <p:cNvSpPr/>
              <p:nvPr/>
            </p:nvSpPr>
            <p:spPr>
              <a:xfrm>
                <a:off x="8817412" y="3621221"/>
                <a:ext cx="1146859" cy="4935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400" b="1">
                    <a:solidFill>
                      <a:schemeClr val="bg1"/>
                    </a:solidFill>
                  </a:rPr>
                  <a:t>kube-apiserver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A5471E42-EAF3-474B-A9A2-830519A1C51A}"/>
                </a:ext>
              </a:extLst>
            </p:cNvPr>
            <p:cNvGrpSpPr/>
            <p:nvPr/>
          </p:nvGrpSpPr>
          <p:grpSpPr>
            <a:xfrm>
              <a:off x="2527191" y="2840143"/>
              <a:ext cx="2296552" cy="1519517"/>
              <a:chOff x="8151814" y="3563471"/>
              <a:chExt cx="2296552" cy="1519517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43FA971-C21F-ED4F-A81C-D247A1E9E2F6}"/>
                  </a:ext>
                </a:extLst>
              </p:cNvPr>
              <p:cNvSpPr/>
              <p:nvPr/>
            </p:nvSpPr>
            <p:spPr>
              <a:xfrm>
                <a:off x="8151814" y="3563471"/>
                <a:ext cx="2296552" cy="15195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200" b="1">
                    <a:solidFill>
                      <a:schemeClr val="bg1"/>
                    </a:solidFill>
                  </a:rPr>
                  <a:t>Namespace=kube-system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de-DE" sz="1200" b="1">
                    <a:solidFill>
                      <a:schemeClr val="bg1"/>
                    </a:solidFill>
                  </a:rPr>
                  <a:t>pod=wavefront-proxy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D922350B-5CA0-4E4E-B020-97E4410D5B9B}"/>
                  </a:ext>
                </a:extLst>
              </p:cNvPr>
              <p:cNvSpPr/>
              <p:nvPr/>
            </p:nvSpPr>
            <p:spPr>
              <a:xfrm>
                <a:off x="8250424" y="4105685"/>
                <a:ext cx="997297" cy="403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200" b="1">
                    <a:solidFill>
                      <a:schemeClr val="bg1"/>
                    </a:solidFill>
                  </a:rPr>
                  <a:t>telegraf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D577303-7E9C-A948-B4D6-E20015FA276E}"/>
                  </a:ext>
                </a:extLst>
              </p:cNvPr>
              <p:cNvSpPr/>
              <p:nvPr/>
            </p:nvSpPr>
            <p:spPr>
              <a:xfrm>
                <a:off x="9328547" y="4116362"/>
                <a:ext cx="1012242" cy="403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200" b="1">
                    <a:solidFill>
                      <a:schemeClr val="bg1"/>
                    </a:solidFill>
                  </a:rPr>
                  <a:t>wafefront-</a:t>
                </a:r>
                <a:br>
                  <a:rPr lang="de-DE" sz="1200" b="1">
                    <a:solidFill>
                      <a:schemeClr val="bg1"/>
                    </a:solidFill>
                  </a:rPr>
                </a:br>
                <a:r>
                  <a:rPr lang="de-DE" sz="1200" b="1">
                    <a:solidFill>
                      <a:schemeClr val="bg1"/>
                    </a:solidFill>
                  </a:rPr>
                  <a:t>proxy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C3D163E-F0B3-2347-BEE1-4F5B7E828328}"/>
                  </a:ext>
                </a:extLst>
              </p:cNvPr>
              <p:cNvSpPr/>
              <p:nvPr/>
            </p:nvSpPr>
            <p:spPr>
              <a:xfrm>
                <a:off x="8242951" y="4590299"/>
                <a:ext cx="1012242" cy="403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200" b="1">
                    <a:solidFill>
                      <a:schemeClr val="bg1"/>
                    </a:solidFill>
                  </a:rPr>
                  <a:t>kube-state-</a:t>
                </a:r>
                <a:br>
                  <a:rPr lang="de-DE" sz="1200" b="1">
                    <a:solidFill>
                      <a:schemeClr val="bg1"/>
                    </a:solidFill>
                  </a:rPr>
                </a:br>
                <a:r>
                  <a:rPr lang="de-DE" sz="1200" b="1">
                    <a:solidFill>
                      <a:schemeClr val="bg1"/>
                    </a:solidFill>
                  </a:rPr>
                  <a:t>metrics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89AE9DE1-C4E7-6D43-8709-9F35901E0BE3}"/>
                  </a:ext>
                </a:extLst>
              </p:cNvPr>
              <p:cNvSpPr/>
              <p:nvPr/>
            </p:nvSpPr>
            <p:spPr>
              <a:xfrm>
                <a:off x="9328547" y="4590299"/>
                <a:ext cx="1012242" cy="403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200" b="1">
                    <a:solidFill>
                      <a:schemeClr val="bg1"/>
                    </a:solidFill>
                  </a:rPr>
                  <a:t>heapster</a:t>
                </a:r>
              </a:p>
            </p:txBody>
          </p:sp>
        </p:grpSp>
        <p:cxnSp>
          <p:nvCxnSpPr>
            <p:cNvPr id="137" name="Straight Arrow Connector 162">
              <a:extLst>
                <a:ext uri="{FF2B5EF4-FFF2-40B4-BE49-F238E27FC236}">
                  <a16:creationId xmlns:a16="http://schemas.microsoft.com/office/drawing/2014/main" id="{74F630DB-8210-4047-AA02-44A2C87E3FAF}"/>
                </a:ext>
              </a:extLst>
            </p:cNvPr>
            <p:cNvCxnSpPr>
              <a:cxnSpLocks/>
              <a:stCxn id="130" idx="0"/>
              <a:endCxn id="135" idx="1"/>
            </p:cNvCxnSpPr>
            <p:nvPr/>
          </p:nvCxnSpPr>
          <p:spPr>
            <a:xfrm rot="5400000" flipH="1" flipV="1">
              <a:off x="1765194" y="3945291"/>
              <a:ext cx="729932" cy="976335"/>
            </a:xfrm>
            <a:prstGeom prst="bentConnector2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5333C2F-0611-5343-A441-BEB58391A2DD}"/>
                </a:ext>
              </a:extLst>
            </p:cNvPr>
            <p:cNvGrpSpPr/>
            <p:nvPr/>
          </p:nvGrpSpPr>
          <p:grpSpPr>
            <a:xfrm>
              <a:off x="6591755" y="4643823"/>
              <a:ext cx="1474070" cy="1049392"/>
              <a:chOff x="8665013" y="3482268"/>
              <a:chExt cx="1474070" cy="1049392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653486CF-030A-DC41-9A17-78DF5FA87397}"/>
                  </a:ext>
                </a:extLst>
              </p:cNvPr>
              <p:cNvSpPr/>
              <p:nvPr/>
            </p:nvSpPr>
            <p:spPr>
              <a:xfrm>
                <a:off x="8665013" y="3482268"/>
                <a:ext cx="1474070" cy="10493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600" b="1">
                    <a:solidFill>
                      <a:schemeClr val="bg1"/>
                    </a:solidFill>
                  </a:rPr>
                  <a:t>Worker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F7B77EE-8524-4843-8FA5-2348141BBCBF}"/>
                  </a:ext>
                </a:extLst>
              </p:cNvPr>
              <p:cNvSpPr/>
              <p:nvPr/>
            </p:nvSpPr>
            <p:spPr>
              <a:xfrm>
                <a:off x="8817412" y="3621221"/>
                <a:ext cx="1146859" cy="49358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de-DE" sz="1600" b="1">
                    <a:solidFill>
                      <a:schemeClr val="bg1"/>
                    </a:solidFill>
                  </a:rPr>
                  <a:t>Kubelet</a:t>
                </a:r>
              </a:p>
            </p:txBody>
          </p:sp>
        </p:grpSp>
        <p:cxnSp>
          <p:nvCxnSpPr>
            <p:cNvPr id="141" name="Straight Arrow Connector 160">
              <a:extLst>
                <a:ext uri="{FF2B5EF4-FFF2-40B4-BE49-F238E27FC236}">
                  <a16:creationId xmlns:a16="http://schemas.microsoft.com/office/drawing/2014/main" id="{2A73816E-3D38-AE46-BA99-E8194D4B7C04}"/>
                </a:ext>
              </a:extLst>
            </p:cNvPr>
            <p:cNvCxnSpPr>
              <a:cxnSpLocks/>
              <a:stCxn id="127" idx="0"/>
              <a:endCxn id="136" idx="3"/>
            </p:cNvCxnSpPr>
            <p:nvPr/>
          </p:nvCxnSpPr>
          <p:spPr>
            <a:xfrm rot="16200000" flipV="1">
              <a:off x="4844205" y="3940453"/>
              <a:ext cx="714284" cy="970362"/>
            </a:xfrm>
            <a:prstGeom prst="bentConnector2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42" name="Straight Arrow Connector 161">
              <a:extLst>
                <a:ext uri="{FF2B5EF4-FFF2-40B4-BE49-F238E27FC236}">
                  <a16:creationId xmlns:a16="http://schemas.microsoft.com/office/drawing/2014/main" id="{70B99E1B-E882-B740-B136-CC2148773087}"/>
                </a:ext>
              </a:extLst>
            </p:cNvPr>
            <p:cNvCxnSpPr>
              <a:cxnSpLocks/>
              <a:stCxn id="140" idx="0"/>
              <a:endCxn id="136" idx="3"/>
            </p:cNvCxnSpPr>
            <p:nvPr/>
          </p:nvCxnSpPr>
          <p:spPr>
            <a:xfrm rot="16200000" flipV="1">
              <a:off x="5659733" y="3124925"/>
              <a:ext cx="714284" cy="2601418"/>
            </a:xfrm>
            <a:prstGeom prst="bentConnector2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pic>
          <p:nvPicPr>
            <p:cNvPr id="143" name="Picture 14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FB1F6F9B-640D-A740-BE49-99473008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427" y="1544389"/>
              <a:ext cx="4543744" cy="21816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50683988-E2F6-F344-9F78-53583F8A0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881" y="3680116"/>
              <a:ext cx="0" cy="246127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6EF2DA4-6478-7D49-9FF0-78F401C55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0048" y="3758088"/>
              <a:ext cx="0" cy="246127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BF01A22E-1FED-5D47-B3CD-04E513BB3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3360" y="3621444"/>
              <a:ext cx="243096" cy="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A3B27AB-2B53-B945-A164-F4ED5B2B8EA5}"/>
                </a:ext>
              </a:extLst>
            </p:cNvPr>
            <p:cNvGrpSpPr/>
            <p:nvPr/>
          </p:nvGrpSpPr>
          <p:grpSpPr>
            <a:xfrm>
              <a:off x="3658334" y="4055045"/>
              <a:ext cx="1338971" cy="743380"/>
              <a:chOff x="2944600" y="4473761"/>
              <a:chExt cx="1338971" cy="743380"/>
            </a:xfrm>
          </p:grpSpPr>
          <p:cxnSp>
            <p:nvCxnSpPr>
              <p:cNvPr id="148" name="Straight Arrow Connector 159">
                <a:extLst>
                  <a:ext uri="{FF2B5EF4-FFF2-40B4-BE49-F238E27FC236}">
                    <a16:creationId xmlns:a16="http://schemas.microsoft.com/office/drawing/2014/main" id="{19D397D9-B3B8-174F-847A-A7757A71327F}"/>
                  </a:ext>
                </a:extLst>
              </p:cNvPr>
              <p:cNvCxnSpPr>
                <a:cxnSpLocks/>
                <a:stCxn id="124" idx="0"/>
              </p:cNvCxnSpPr>
              <p:nvPr/>
            </p:nvCxnSpPr>
            <p:spPr>
              <a:xfrm rot="5400000" flipH="1" flipV="1">
                <a:off x="3468976" y="4402546"/>
                <a:ext cx="290219" cy="1338971"/>
              </a:xfrm>
              <a:prstGeom prst="bentConnector2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39EB507-6D9C-B74F-A0B2-7514D488D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6674" y="4473761"/>
                <a:ext cx="0" cy="4744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D4570E3-EF8D-2A4D-AD14-E76F05EDD111}"/>
              </a:ext>
            </a:extLst>
          </p:cNvPr>
          <p:cNvSpPr/>
          <p:nvPr/>
        </p:nvSpPr>
        <p:spPr>
          <a:xfrm>
            <a:off x="500473" y="798999"/>
            <a:ext cx="2988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Container based agent</a:t>
            </a:r>
          </a:p>
        </p:txBody>
      </p:sp>
    </p:spTree>
    <p:extLst>
      <p:ext uri="{BB962C8B-B14F-4D97-AF65-F5344CB8AC3E}">
        <p14:creationId xmlns:p14="http://schemas.microsoft.com/office/powerpoint/2010/main" val="51276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</a:t>
            </a:r>
            <a:r>
              <a:rPr lang="en-US" dirty="0" err="1"/>
              <a:t>vRealize</a:t>
            </a:r>
            <a:r>
              <a:rPr lang="en-US" dirty="0"/>
              <a:t> Log Insight</a:t>
            </a:r>
          </a:p>
        </p:txBody>
      </p:sp>
      <p:sp>
        <p:nvSpPr>
          <p:cNvPr id="5" name="Rectangle 4"/>
          <p:cNvSpPr/>
          <p:nvPr/>
        </p:nvSpPr>
        <p:spPr>
          <a:xfrm>
            <a:off x="899719" y="553433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1C064-D6AB-4C41-932D-8E761C2C1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40" y="1539055"/>
            <a:ext cx="10404492" cy="4648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ADD9A4-3D90-E047-9892-7BEA66B71E0D}"/>
              </a:ext>
            </a:extLst>
          </p:cNvPr>
          <p:cNvSpPr/>
          <p:nvPr/>
        </p:nvSpPr>
        <p:spPr>
          <a:xfrm>
            <a:off x="609441" y="942945"/>
            <a:ext cx="294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Opinioned log solution</a:t>
            </a:r>
          </a:p>
        </p:txBody>
      </p:sp>
    </p:spTree>
    <p:extLst>
      <p:ext uri="{BB962C8B-B14F-4D97-AF65-F5344CB8AC3E}">
        <p14:creationId xmlns:p14="http://schemas.microsoft.com/office/powerpoint/2010/main" val="298081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 </a:t>
            </a:r>
            <a:r>
              <a:rPr lang="en-US" dirty="0" err="1"/>
              <a:t>vRealize</a:t>
            </a:r>
            <a:r>
              <a:rPr lang="en-US" dirty="0"/>
              <a:t> Operations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99719" y="553433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A8441A-51BD-C445-AAAB-C41ECA1E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82" y="1523850"/>
            <a:ext cx="8550612" cy="4770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501BC3-CE4A-CD4C-BE85-48EB352BB9CA}"/>
              </a:ext>
            </a:extLst>
          </p:cNvPr>
          <p:cNvSpPr/>
          <p:nvPr/>
        </p:nvSpPr>
        <p:spPr>
          <a:xfrm>
            <a:off x="609441" y="942945"/>
            <a:ext cx="3902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Operation &amp; capacity planning</a:t>
            </a:r>
          </a:p>
        </p:txBody>
      </p:sp>
    </p:spTree>
    <p:extLst>
      <p:ext uri="{BB962C8B-B14F-4D97-AF65-F5344CB8AC3E}">
        <p14:creationId xmlns:p14="http://schemas.microsoft.com/office/powerpoint/2010/main" val="6024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VMware Solution – More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899719" y="553433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F0649-B7AF-BC42-9648-9E324992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383" y="3343691"/>
            <a:ext cx="2587199" cy="1036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0E383-E2B9-A14F-ACEB-50DD9EFA8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850" y="1506684"/>
            <a:ext cx="1503141" cy="150314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3563DE-4C4A-814B-B9AD-46F282AB2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86587" y="4600219"/>
            <a:ext cx="2691381" cy="1488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77873-3D59-0146-A575-3F70AC4D6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097" y="1801805"/>
            <a:ext cx="2799842" cy="1146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ABAF29-FDC3-5E4E-B682-7DFD00247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6753" y="3434498"/>
            <a:ext cx="2481213" cy="1400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D5AC72-1597-CD41-9DC8-AF5425BE4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6753" y="5320824"/>
            <a:ext cx="2391226" cy="7674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5D8DCD-DA71-8046-AD65-637CD85A1B2F}"/>
              </a:ext>
            </a:extLst>
          </p:cNvPr>
          <p:cNvCxnSpPr>
            <a:cxnSpLocks/>
          </p:cNvCxnSpPr>
          <p:nvPr/>
        </p:nvCxnSpPr>
        <p:spPr bwMode="gray">
          <a:xfrm>
            <a:off x="5780275" y="1616565"/>
            <a:ext cx="0" cy="4572000"/>
          </a:xfrm>
          <a:prstGeom prst="line">
            <a:avLst/>
          </a:prstGeom>
          <a:ln w="508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D4237-89ED-6F41-B016-02087770451D}"/>
              </a:ext>
            </a:extLst>
          </p:cNvPr>
          <p:cNvSpPr/>
          <p:nvPr/>
        </p:nvSpPr>
        <p:spPr>
          <a:xfrm>
            <a:off x="502436" y="962318"/>
            <a:ext cx="7027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More VMware products integration for your scenarios</a:t>
            </a:r>
          </a:p>
        </p:txBody>
      </p:sp>
    </p:spTree>
    <p:extLst>
      <p:ext uri="{BB962C8B-B14F-4D97-AF65-F5344CB8AC3E}">
        <p14:creationId xmlns:p14="http://schemas.microsoft.com/office/powerpoint/2010/main" val="3554844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F7564-8874-5545-9FAE-8E82BA3A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53" y="4379732"/>
            <a:ext cx="2740896" cy="68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14E98-35F9-1144-9BBB-28482110D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32" y="1984259"/>
            <a:ext cx="1828611" cy="1477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11F27E-8D8C-124D-A31C-C6D233073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825" y="4165077"/>
            <a:ext cx="2229062" cy="1114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DE222-708A-414D-922E-04D1E8EF0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12" y="2373230"/>
            <a:ext cx="2152860" cy="624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CB3A97-54DB-1948-9204-50090EFC8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3292" y="4000734"/>
            <a:ext cx="1443218" cy="1443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E13B85-F413-A04B-B3F3-D6D520D78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9232" y="2180162"/>
            <a:ext cx="2429847" cy="9887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65C2AF-032B-914C-B7D7-926E7CF7FE29}"/>
              </a:ext>
            </a:extLst>
          </p:cNvPr>
          <p:cNvSpPr/>
          <p:nvPr/>
        </p:nvSpPr>
        <p:spPr>
          <a:xfrm>
            <a:off x="502436" y="962318"/>
            <a:ext cx="5296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Choose your favorite recipes, or poisons?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16FFB-3EEE-0642-A1DF-8DD143C97128}"/>
              </a:ext>
            </a:extLst>
          </p:cNvPr>
          <p:cNvCxnSpPr>
            <a:cxnSpLocks/>
          </p:cNvCxnSpPr>
          <p:nvPr/>
        </p:nvCxnSpPr>
        <p:spPr bwMode="gray">
          <a:xfrm>
            <a:off x="1031132" y="3774332"/>
            <a:ext cx="9737387" cy="0"/>
          </a:xfrm>
          <a:prstGeom prst="line">
            <a:avLst/>
          </a:prstGeom>
          <a:ln w="508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5ECFC71-D51E-0247-9117-386B77EEE1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1950" y="2373230"/>
            <a:ext cx="1728832" cy="635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3CB14-BC1A-5A43-857B-E366AF780F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2202" y="4228014"/>
            <a:ext cx="1988328" cy="9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8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4491658-70D1-AC4D-8D68-3CF6C25B1D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1139490"/>
            <a:ext cx="3611045" cy="3022326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Kubernetes</a:t>
            </a:r>
          </a:p>
          <a:p>
            <a:pPr>
              <a:buNone/>
            </a:pPr>
            <a:r>
              <a:rPr lang="en-US" sz="2400" dirty="0"/>
              <a:t>DevOps</a:t>
            </a:r>
          </a:p>
          <a:p>
            <a:pPr>
              <a:buNone/>
            </a:pPr>
            <a:r>
              <a:rPr lang="en-US" sz="2400" dirty="0"/>
              <a:t>Blogger</a:t>
            </a:r>
          </a:p>
          <a:p>
            <a:pPr>
              <a:buNone/>
            </a:pPr>
            <a:r>
              <a:rPr lang="en-US" sz="2400" dirty="0" err="1"/>
              <a:t>OpenSource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1369B-BF4F-5E4F-8744-666FB5C7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37" y="5692637"/>
            <a:ext cx="6223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5B7D56-F6CE-FF49-87D3-2CE7B6A88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93" y="3650785"/>
            <a:ext cx="2557994" cy="2277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0BDB3-24E5-D341-8072-CD1264388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486" y="2574473"/>
            <a:ext cx="442320" cy="33174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9BC6742-A356-8644-9D85-2B6C93ECDD1E}"/>
              </a:ext>
            </a:extLst>
          </p:cNvPr>
          <p:cNvSpPr txBox="1">
            <a:spLocks/>
          </p:cNvSpPr>
          <p:nvPr/>
        </p:nvSpPr>
        <p:spPr>
          <a:xfrm>
            <a:off x="7639441" y="5987912"/>
            <a:ext cx="3542082" cy="374650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200" dirty="0">
                <a:hlinkClick r:id="rId6"/>
              </a:rPr>
              <a:t>GitHub</a:t>
            </a:r>
            <a:r>
              <a:rPr lang="en-US" sz="2200" dirty="0"/>
              <a:t> </a:t>
            </a:r>
            <a:r>
              <a:rPr lang="en-US" sz="2200" dirty="0">
                <a:hlinkClick r:id="rId7"/>
              </a:rPr>
              <a:t>LinkedIn</a:t>
            </a:r>
            <a:r>
              <a:rPr lang="en-US" sz="2200" dirty="0"/>
              <a:t> </a:t>
            </a:r>
            <a:r>
              <a:rPr lang="en-US" sz="2200" dirty="0">
                <a:hlinkClick r:id="rId8"/>
              </a:rPr>
              <a:t>Blog</a:t>
            </a:r>
            <a:r>
              <a:rPr lang="en-US" sz="22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2725D-A4A3-674D-9554-BA39D9C10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2951" y="218641"/>
            <a:ext cx="7546581" cy="57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5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DE749C-9736-1942-A005-EDDB6EE28D85}"/>
              </a:ext>
            </a:extLst>
          </p:cNvPr>
          <p:cNvSpPr/>
          <p:nvPr/>
        </p:nvSpPr>
        <p:spPr>
          <a:xfrm>
            <a:off x="1958010" y="1948070"/>
            <a:ext cx="2842590" cy="134178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VMware Realize Suite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D64A5A-3059-4B41-A1E7-32F2DF14CB32}"/>
              </a:ext>
            </a:extLst>
          </p:cNvPr>
          <p:cNvSpPr/>
          <p:nvPr/>
        </p:nvSpPr>
        <p:spPr>
          <a:xfrm>
            <a:off x="1958011" y="3717235"/>
            <a:ext cx="2842590" cy="153062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Namespace Multi-tenancy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F4415-7759-BA43-B0B1-CBA974635704}"/>
              </a:ext>
            </a:extLst>
          </p:cNvPr>
          <p:cNvSpPr/>
          <p:nvPr/>
        </p:nvSpPr>
        <p:spPr>
          <a:xfrm>
            <a:off x="5539409" y="3717235"/>
            <a:ext cx="2879034" cy="15306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Bring Your Own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33CA40-8724-3F42-A87B-885EF836CFD0}"/>
              </a:ext>
            </a:extLst>
          </p:cNvPr>
          <p:cNvSpPr/>
          <p:nvPr/>
        </p:nvSpPr>
        <p:spPr>
          <a:xfrm>
            <a:off x="5539409" y="1948070"/>
            <a:ext cx="2879034" cy="143123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Easy To Integrate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07FE3F-0A72-514A-ACF4-E2CF68BD66C9}"/>
              </a:ext>
            </a:extLst>
          </p:cNvPr>
          <p:cNvSpPr/>
          <p:nvPr/>
        </p:nvSpPr>
        <p:spPr>
          <a:xfrm>
            <a:off x="502436" y="962318"/>
            <a:ext cx="3366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Benefits you get with PKS</a:t>
            </a:r>
          </a:p>
        </p:txBody>
      </p:sp>
    </p:spTree>
    <p:extLst>
      <p:ext uri="{BB962C8B-B14F-4D97-AF65-F5344CB8AC3E}">
        <p14:creationId xmlns:p14="http://schemas.microsoft.com/office/powerpoint/2010/main" val="773286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Shape 4175"/>
          <p:cNvSpPr txBox="1">
            <a:spLocks noGrp="1"/>
          </p:cNvSpPr>
          <p:nvPr>
            <p:ph type="title"/>
          </p:nvPr>
        </p:nvSpPr>
        <p:spPr>
          <a:xfrm>
            <a:off x="621133" y="893"/>
            <a:ext cx="10959679" cy="9141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 b="1" dirty="0"/>
              <a:t>Questions?</a:t>
            </a:r>
            <a:endParaRPr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187ACC-9C1F-0A49-971A-5C925088FF6A}"/>
              </a:ext>
            </a:extLst>
          </p:cNvPr>
          <p:cNvGrpSpPr/>
          <p:nvPr/>
        </p:nvGrpSpPr>
        <p:grpSpPr>
          <a:xfrm>
            <a:off x="4794722" y="1169304"/>
            <a:ext cx="5892733" cy="3645906"/>
            <a:chOff x="1818055" y="1164205"/>
            <a:chExt cx="8252143" cy="3546340"/>
          </a:xfrm>
        </p:grpSpPr>
        <p:sp>
          <p:nvSpPr>
            <p:cNvPr id="12" name="Isosceles Triangle 12">
              <a:extLst>
                <a:ext uri="{FF2B5EF4-FFF2-40B4-BE49-F238E27FC236}">
                  <a16:creationId xmlns:a16="http://schemas.microsoft.com/office/drawing/2014/main" id="{6CEA6BAF-2555-334D-85A9-42D62364ED84}"/>
                </a:ext>
              </a:extLst>
            </p:cNvPr>
            <p:cNvSpPr/>
            <p:nvPr/>
          </p:nvSpPr>
          <p:spPr>
            <a:xfrm>
              <a:off x="1856104" y="1483843"/>
              <a:ext cx="8214094" cy="599080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6E09EA-97FD-734A-891F-5CFB0E072CB4}"/>
                </a:ext>
              </a:extLst>
            </p:cNvPr>
            <p:cNvSpPr/>
            <p:nvPr/>
          </p:nvSpPr>
          <p:spPr>
            <a:xfrm>
              <a:off x="1818055" y="1164205"/>
              <a:ext cx="8193724" cy="4579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000" b="1" dirty="0">
                  <a:solidFill>
                    <a:srgbClr val="FFFFFF"/>
                  </a:solidFill>
                </a:rPr>
                <a:t>Compatible, Conformant Kubernetes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5BEF0A-8C86-884D-8779-086EEE6169E0}"/>
                </a:ext>
              </a:extLst>
            </p:cNvPr>
            <p:cNvSpPr/>
            <p:nvPr/>
          </p:nvSpPr>
          <p:spPr>
            <a:xfrm>
              <a:off x="1818056" y="1822688"/>
              <a:ext cx="4132171" cy="28878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solidFill>
                    <a:schemeClr val="bg1"/>
                  </a:solidFill>
                </a:rPr>
                <a:t>PKS</a:t>
              </a:r>
            </a:p>
            <a:p>
              <a:pPr algn="ctr">
                <a:spcAft>
                  <a:spcPts val="600"/>
                </a:spcAft>
              </a:pPr>
              <a:r>
                <a:rPr lang="en-US" sz="2000" b="1" dirty="0">
                  <a:solidFill>
                    <a:schemeClr val="bg1"/>
                  </a:solidFill>
                </a:rPr>
                <a:t>Enterprise Software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889FAD-C4BF-7D40-A8AF-1B5918E029FA}"/>
                </a:ext>
              </a:extLst>
            </p:cNvPr>
            <p:cNvSpPr/>
            <p:nvPr/>
          </p:nvSpPr>
          <p:spPr>
            <a:xfrm>
              <a:off x="6008642" y="1822689"/>
              <a:ext cx="4003139" cy="288785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solidFill>
                    <a:schemeClr val="bg1"/>
                  </a:solidFill>
                </a:rPr>
                <a:t>Cloud PKS</a:t>
              </a:r>
            </a:p>
            <a:p>
              <a:pPr algn="ctr">
                <a:spcAft>
                  <a:spcPts val="600"/>
                </a:spcAft>
              </a:pPr>
              <a:r>
                <a:rPr lang="en-US" sz="2000" b="1" dirty="0">
                  <a:solidFill>
                    <a:schemeClr val="bg1"/>
                  </a:solidFill>
                </a:rPr>
                <a:t> Cloud Service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47A7F8-D8B4-3040-B565-90EB844ECA77}"/>
                </a:ext>
              </a:extLst>
            </p:cNvPr>
            <p:cNvSpPr txBox="1"/>
            <p:nvPr/>
          </p:nvSpPr>
          <p:spPr>
            <a:xfrm>
              <a:off x="6175513" y="2547152"/>
              <a:ext cx="3894685" cy="195858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endParaRPr lang="en-US" sz="12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A6D9AB-2B1E-CB40-850E-9583AE6CA48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549236" y="2266684"/>
              <a:ext cx="2811885" cy="18024"/>
            </a:xfrm>
            <a:prstGeom prst="line">
              <a:avLst/>
            </a:prstGeom>
            <a:ln w="6350">
              <a:solidFill>
                <a:schemeClr val="bg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D92FB7-D421-B743-9304-B0CECA8EBC0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6781290" y="2277564"/>
              <a:ext cx="2521945" cy="7143"/>
            </a:xfrm>
            <a:prstGeom prst="line">
              <a:avLst/>
            </a:prstGeom>
            <a:ln w="6350">
              <a:solidFill>
                <a:schemeClr val="bg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5648B27A-4BAE-2D4B-9A73-6E277771BAAA}"/>
                </a:ext>
              </a:extLst>
            </p:cNvPr>
            <p:cNvSpPr/>
            <p:nvPr/>
          </p:nvSpPr>
          <p:spPr>
            <a:xfrm>
              <a:off x="2161309" y="2840182"/>
              <a:ext cx="7509164" cy="969818"/>
            </a:xfrm>
            <a:prstGeom prst="rightArrow">
              <a:avLst/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</a:rPr>
                <a:t>Simplicity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964A302-DE59-9B41-BB0D-EE6BE3DD557E}"/>
                </a:ext>
              </a:extLst>
            </p:cNvPr>
            <p:cNvGrpSpPr/>
            <p:nvPr/>
          </p:nvGrpSpPr>
          <p:grpSpPr>
            <a:xfrm>
              <a:off x="2104915" y="3607273"/>
              <a:ext cx="7509164" cy="969818"/>
              <a:chOff x="2132625" y="3828953"/>
              <a:chExt cx="7509164" cy="969818"/>
            </a:xfrm>
          </p:grpSpPr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D3DB995C-4402-F24E-BFF5-9BADF09D318C}"/>
                  </a:ext>
                </a:extLst>
              </p:cNvPr>
              <p:cNvSpPr/>
              <p:nvPr/>
            </p:nvSpPr>
            <p:spPr>
              <a:xfrm rot="10800000">
                <a:off x="2132625" y="3828953"/>
                <a:ext cx="7509164" cy="969818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4"/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35A23C-2814-8C4A-88A6-311B83848C04}"/>
                  </a:ext>
                </a:extLst>
              </p:cNvPr>
              <p:cNvSpPr txBox="1"/>
              <p:nvPr/>
            </p:nvSpPr>
            <p:spPr>
              <a:xfrm>
                <a:off x="4453341" y="4179700"/>
                <a:ext cx="4094951" cy="290020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bg1"/>
                    </a:solidFill>
                  </a:rPr>
                  <a:t>Customization</a:t>
                </a:r>
              </a:p>
            </p:txBody>
          </p:sp>
        </p:grpSp>
      </p:grpSp>
      <p:pic>
        <p:nvPicPr>
          <p:cNvPr id="23" name="Google Shape;11992;p478">
            <a:extLst>
              <a:ext uri="{FF2B5EF4-FFF2-40B4-BE49-F238E27FC236}">
                <a16:creationId xmlns:a16="http://schemas.microsoft.com/office/drawing/2014/main" id="{6F365555-EA66-D74C-8AC7-E8B5155A081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790321" y="5004130"/>
            <a:ext cx="1302959" cy="843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11994;p478">
            <a:extLst>
              <a:ext uri="{FF2B5EF4-FFF2-40B4-BE49-F238E27FC236}">
                <a16:creationId xmlns:a16="http://schemas.microsoft.com/office/drawing/2014/main" id="{2359027B-024B-7F4C-A58E-54D28C2DE1A8}"/>
              </a:ext>
            </a:extLst>
          </p:cNvPr>
          <p:cNvGrpSpPr/>
          <p:nvPr/>
        </p:nvGrpSpPr>
        <p:grpSpPr>
          <a:xfrm>
            <a:off x="6489074" y="5189440"/>
            <a:ext cx="752268" cy="473058"/>
            <a:chOff x="4671" y="2597"/>
            <a:chExt cx="2183" cy="1286"/>
          </a:xfrm>
          <a:solidFill>
            <a:schemeClr val="tx1"/>
          </a:solidFill>
        </p:grpSpPr>
        <p:sp>
          <p:nvSpPr>
            <p:cNvPr id="25" name="Google Shape;11995;p478">
              <a:extLst>
                <a:ext uri="{FF2B5EF4-FFF2-40B4-BE49-F238E27FC236}">
                  <a16:creationId xmlns:a16="http://schemas.microsoft.com/office/drawing/2014/main" id="{771FEFBC-FFD6-1041-B0DE-F7C603E4F054}"/>
                </a:ext>
              </a:extLst>
            </p:cNvPr>
            <p:cNvSpPr/>
            <p:nvPr/>
          </p:nvSpPr>
          <p:spPr>
            <a:xfrm>
              <a:off x="4773" y="2597"/>
              <a:ext cx="1976" cy="672"/>
            </a:xfrm>
            <a:custGeom>
              <a:avLst/>
              <a:gdLst/>
              <a:ahLst/>
              <a:cxnLst/>
              <a:rect l="l" t="t" r="r" b="b"/>
              <a:pathLst>
                <a:path w="1900" h="648" extrusionOk="0">
                  <a:moveTo>
                    <a:pt x="498" y="450"/>
                  </a:moveTo>
                  <a:cubicBezTo>
                    <a:pt x="498" y="475"/>
                    <a:pt x="501" y="496"/>
                    <a:pt x="505" y="511"/>
                  </a:cubicBezTo>
                  <a:cubicBezTo>
                    <a:pt x="511" y="526"/>
                    <a:pt x="518" y="543"/>
                    <a:pt x="528" y="561"/>
                  </a:cubicBezTo>
                  <a:cubicBezTo>
                    <a:pt x="531" y="566"/>
                    <a:pt x="532" y="572"/>
                    <a:pt x="532" y="577"/>
                  </a:cubicBezTo>
                  <a:cubicBezTo>
                    <a:pt x="532" y="584"/>
                    <a:pt x="528" y="591"/>
                    <a:pt x="519" y="597"/>
                  </a:cubicBezTo>
                  <a:cubicBezTo>
                    <a:pt x="476" y="626"/>
                    <a:pt x="476" y="626"/>
                    <a:pt x="476" y="626"/>
                  </a:cubicBezTo>
                  <a:cubicBezTo>
                    <a:pt x="470" y="631"/>
                    <a:pt x="463" y="633"/>
                    <a:pt x="458" y="633"/>
                  </a:cubicBezTo>
                  <a:cubicBezTo>
                    <a:pt x="451" y="633"/>
                    <a:pt x="444" y="629"/>
                    <a:pt x="437" y="623"/>
                  </a:cubicBezTo>
                  <a:cubicBezTo>
                    <a:pt x="428" y="613"/>
                    <a:pt x="419" y="602"/>
                    <a:pt x="412" y="591"/>
                  </a:cubicBezTo>
                  <a:cubicBezTo>
                    <a:pt x="406" y="579"/>
                    <a:pt x="399" y="566"/>
                    <a:pt x="391" y="550"/>
                  </a:cubicBezTo>
                  <a:cubicBezTo>
                    <a:pt x="337" y="613"/>
                    <a:pt x="270" y="645"/>
                    <a:pt x="188" y="645"/>
                  </a:cubicBezTo>
                  <a:cubicBezTo>
                    <a:pt x="131" y="645"/>
                    <a:pt x="84" y="628"/>
                    <a:pt x="51" y="595"/>
                  </a:cubicBezTo>
                  <a:cubicBezTo>
                    <a:pt x="17" y="562"/>
                    <a:pt x="0" y="518"/>
                    <a:pt x="0" y="463"/>
                  </a:cubicBezTo>
                  <a:cubicBezTo>
                    <a:pt x="0" y="405"/>
                    <a:pt x="20" y="357"/>
                    <a:pt x="62" y="321"/>
                  </a:cubicBezTo>
                  <a:cubicBezTo>
                    <a:pt x="104" y="285"/>
                    <a:pt x="160" y="267"/>
                    <a:pt x="231" y="267"/>
                  </a:cubicBezTo>
                  <a:cubicBezTo>
                    <a:pt x="255" y="267"/>
                    <a:pt x="279" y="269"/>
                    <a:pt x="304" y="273"/>
                  </a:cubicBezTo>
                  <a:cubicBezTo>
                    <a:pt x="330" y="276"/>
                    <a:pt x="356" y="282"/>
                    <a:pt x="384" y="288"/>
                  </a:cubicBezTo>
                  <a:cubicBezTo>
                    <a:pt x="384" y="238"/>
                    <a:pt x="384" y="238"/>
                    <a:pt x="384" y="238"/>
                  </a:cubicBezTo>
                  <a:cubicBezTo>
                    <a:pt x="384" y="185"/>
                    <a:pt x="372" y="149"/>
                    <a:pt x="351" y="127"/>
                  </a:cubicBezTo>
                  <a:cubicBezTo>
                    <a:pt x="329" y="106"/>
                    <a:pt x="292" y="96"/>
                    <a:pt x="239" y="96"/>
                  </a:cubicBezTo>
                  <a:cubicBezTo>
                    <a:pt x="215" y="96"/>
                    <a:pt x="190" y="99"/>
                    <a:pt x="164" y="105"/>
                  </a:cubicBezTo>
                  <a:cubicBezTo>
                    <a:pt x="139" y="111"/>
                    <a:pt x="114" y="119"/>
                    <a:pt x="90" y="128"/>
                  </a:cubicBezTo>
                  <a:cubicBezTo>
                    <a:pt x="79" y="133"/>
                    <a:pt x="71" y="136"/>
                    <a:pt x="66" y="137"/>
                  </a:cubicBezTo>
                  <a:cubicBezTo>
                    <a:pt x="61" y="139"/>
                    <a:pt x="58" y="139"/>
                    <a:pt x="55" y="139"/>
                  </a:cubicBezTo>
                  <a:cubicBezTo>
                    <a:pt x="45" y="139"/>
                    <a:pt x="40" y="132"/>
                    <a:pt x="40" y="118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73"/>
                    <a:pt x="42" y="65"/>
                    <a:pt x="45" y="60"/>
                  </a:cubicBezTo>
                  <a:cubicBezTo>
                    <a:pt x="49" y="55"/>
                    <a:pt x="55" y="50"/>
                    <a:pt x="64" y="45"/>
                  </a:cubicBezTo>
                  <a:cubicBezTo>
                    <a:pt x="89" y="33"/>
                    <a:pt x="118" y="23"/>
                    <a:pt x="151" y="14"/>
                  </a:cubicBezTo>
                  <a:cubicBezTo>
                    <a:pt x="185" y="6"/>
                    <a:pt x="221" y="1"/>
                    <a:pt x="259" y="1"/>
                  </a:cubicBezTo>
                  <a:cubicBezTo>
                    <a:pt x="341" y="1"/>
                    <a:pt x="401" y="20"/>
                    <a:pt x="439" y="57"/>
                  </a:cubicBezTo>
                  <a:cubicBezTo>
                    <a:pt x="477" y="94"/>
                    <a:pt x="497" y="151"/>
                    <a:pt x="497" y="227"/>
                  </a:cubicBezTo>
                  <a:cubicBezTo>
                    <a:pt x="497" y="450"/>
                    <a:pt x="497" y="450"/>
                    <a:pt x="497" y="450"/>
                  </a:cubicBezTo>
                  <a:lnTo>
                    <a:pt x="498" y="450"/>
                  </a:lnTo>
                  <a:close/>
                  <a:moveTo>
                    <a:pt x="218" y="555"/>
                  </a:moveTo>
                  <a:cubicBezTo>
                    <a:pt x="241" y="555"/>
                    <a:pt x="264" y="551"/>
                    <a:pt x="289" y="542"/>
                  </a:cubicBezTo>
                  <a:cubicBezTo>
                    <a:pt x="314" y="534"/>
                    <a:pt x="336" y="519"/>
                    <a:pt x="355" y="498"/>
                  </a:cubicBezTo>
                  <a:cubicBezTo>
                    <a:pt x="366" y="485"/>
                    <a:pt x="374" y="471"/>
                    <a:pt x="378" y="454"/>
                  </a:cubicBezTo>
                  <a:cubicBezTo>
                    <a:pt x="382" y="438"/>
                    <a:pt x="385" y="418"/>
                    <a:pt x="385" y="394"/>
                  </a:cubicBezTo>
                  <a:cubicBezTo>
                    <a:pt x="385" y="365"/>
                    <a:pt x="385" y="365"/>
                    <a:pt x="385" y="365"/>
                  </a:cubicBezTo>
                  <a:cubicBezTo>
                    <a:pt x="365" y="360"/>
                    <a:pt x="344" y="356"/>
                    <a:pt x="321" y="354"/>
                  </a:cubicBezTo>
                  <a:cubicBezTo>
                    <a:pt x="299" y="351"/>
                    <a:pt x="278" y="349"/>
                    <a:pt x="257" y="349"/>
                  </a:cubicBezTo>
                  <a:cubicBezTo>
                    <a:pt x="211" y="349"/>
                    <a:pt x="177" y="358"/>
                    <a:pt x="154" y="377"/>
                  </a:cubicBezTo>
                  <a:cubicBezTo>
                    <a:pt x="131" y="396"/>
                    <a:pt x="120" y="422"/>
                    <a:pt x="120" y="456"/>
                  </a:cubicBezTo>
                  <a:cubicBezTo>
                    <a:pt x="120" y="489"/>
                    <a:pt x="129" y="513"/>
                    <a:pt x="146" y="529"/>
                  </a:cubicBezTo>
                  <a:cubicBezTo>
                    <a:pt x="162" y="546"/>
                    <a:pt x="186" y="555"/>
                    <a:pt x="218" y="555"/>
                  </a:cubicBezTo>
                  <a:close/>
                  <a:moveTo>
                    <a:pt x="771" y="629"/>
                  </a:moveTo>
                  <a:cubicBezTo>
                    <a:pt x="759" y="629"/>
                    <a:pt x="751" y="627"/>
                    <a:pt x="745" y="622"/>
                  </a:cubicBezTo>
                  <a:cubicBezTo>
                    <a:pt x="740" y="618"/>
                    <a:pt x="735" y="608"/>
                    <a:pt x="731" y="595"/>
                  </a:cubicBezTo>
                  <a:cubicBezTo>
                    <a:pt x="569" y="63"/>
                    <a:pt x="569" y="63"/>
                    <a:pt x="569" y="63"/>
                  </a:cubicBezTo>
                  <a:cubicBezTo>
                    <a:pt x="565" y="49"/>
                    <a:pt x="563" y="40"/>
                    <a:pt x="563" y="35"/>
                  </a:cubicBezTo>
                  <a:cubicBezTo>
                    <a:pt x="563" y="24"/>
                    <a:pt x="568" y="18"/>
                    <a:pt x="579" y="18"/>
                  </a:cubicBezTo>
                  <a:cubicBezTo>
                    <a:pt x="647" y="18"/>
                    <a:pt x="647" y="18"/>
                    <a:pt x="647" y="18"/>
                  </a:cubicBezTo>
                  <a:cubicBezTo>
                    <a:pt x="660" y="18"/>
                    <a:pt x="669" y="20"/>
                    <a:pt x="674" y="25"/>
                  </a:cubicBezTo>
                  <a:cubicBezTo>
                    <a:pt x="679" y="29"/>
                    <a:pt x="683" y="39"/>
                    <a:pt x="687" y="52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911" y="52"/>
                    <a:pt x="911" y="52"/>
                    <a:pt x="911" y="52"/>
                  </a:cubicBezTo>
                  <a:cubicBezTo>
                    <a:pt x="914" y="38"/>
                    <a:pt x="918" y="29"/>
                    <a:pt x="924" y="25"/>
                  </a:cubicBezTo>
                  <a:cubicBezTo>
                    <a:pt x="929" y="21"/>
                    <a:pt x="939" y="18"/>
                    <a:pt x="951" y="18"/>
                  </a:cubicBezTo>
                  <a:cubicBezTo>
                    <a:pt x="1006" y="18"/>
                    <a:pt x="1006" y="18"/>
                    <a:pt x="1006" y="18"/>
                  </a:cubicBezTo>
                  <a:cubicBezTo>
                    <a:pt x="1020" y="18"/>
                    <a:pt x="1029" y="20"/>
                    <a:pt x="1034" y="25"/>
                  </a:cubicBezTo>
                  <a:cubicBezTo>
                    <a:pt x="1040" y="29"/>
                    <a:pt x="1044" y="39"/>
                    <a:pt x="1047" y="52"/>
                  </a:cubicBezTo>
                  <a:cubicBezTo>
                    <a:pt x="1156" y="513"/>
                    <a:pt x="1156" y="513"/>
                    <a:pt x="1156" y="513"/>
                  </a:cubicBezTo>
                  <a:cubicBezTo>
                    <a:pt x="1275" y="52"/>
                    <a:pt x="1275" y="52"/>
                    <a:pt x="1275" y="52"/>
                  </a:cubicBezTo>
                  <a:cubicBezTo>
                    <a:pt x="1279" y="38"/>
                    <a:pt x="1284" y="29"/>
                    <a:pt x="1289" y="25"/>
                  </a:cubicBezTo>
                  <a:cubicBezTo>
                    <a:pt x="1295" y="21"/>
                    <a:pt x="1303" y="18"/>
                    <a:pt x="1316" y="18"/>
                  </a:cubicBezTo>
                  <a:cubicBezTo>
                    <a:pt x="1380" y="18"/>
                    <a:pt x="1380" y="18"/>
                    <a:pt x="1380" y="18"/>
                  </a:cubicBezTo>
                  <a:cubicBezTo>
                    <a:pt x="1391" y="18"/>
                    <a:pt x="1397" y="23"/>
                    <a:pt x="1397" y="35"/>
                  </a:cubicBezTo>
                  <a:cubicBezTo>
                    <a:pt x="1397" y="39"/>
                    <a:pt x="1397" y="42"/>
                    <a:pt x="1396" y="46"/>
                  </a:cubicBezTo>
                  <a:cubicBezTo>
                    <a:pt x="1395" y="50"/>
                    <a:pt x="1394" y="56"/>
                    <a:pt x="1391" y="63"/>
                  </a:cubicBezTo>
                  <a:cubicBezTo>
                    <a:pt x="1225" y="596"/>
                    <a:pt x="1225" y="596"/>
                    <a:pt x="1225" y="596"/>
                  </a:cubicBezTo>
                  <a:cubicBezTo>
                    <a:pt x="1221" y="610"/>
                    <a:pt x="1216" y="619"/>
                    <a:pt x="1210" y="623"/>
                  </a:cubicBezTo>
                  <a:cubicBezTo>
                    <a:pt x="1205" y="627"/>
                    <a:pt x="1196" y="630"/>
                    <a:pt x="1184" y="630"/>
                  </a:cubicBezTo>
                  <a:cubicBezTo>
                    <a:pt x="1125" y="630"/>
                    <a:pt x="1125" y="630"/>
                    <a:pt x="1125" y="630"/>
                  </a:cubicBezTo>
                  <a:cubicBezTo>
                    <a:pt x="1112" y="630"/>
                    <a:pt x="1103" y="628"/>
                    <a:pt x="1097" y="623"/>
                  </a:cubicBezTo>
                  <a:cubicBezTo>
                    <a:pt x="1092" y="618"/>
                    <a:pt x="1087" y="609"/>
                    <a:pt x="1084" y="595"/>
                  </a:cubicBezTo>
                  <a:cubicBezTo>
                    <a:pt x="978" y="151"/>
                    <a:pt x="978" y="151"/>
                    <a:pt x="978" y="151"/>
                  </a:cubicBezTo>
                  <a:cubicBezTo>
                    <a:pt x="871" y="595"/>
                    <a:pt x="871" y="595"/>
                    <a:pt x="871" y="595"/>
                  </a:cubicBezTo>
                  <a:cubicBezTo>
                    <a:pt x="868" y="608"/>
                    <a:pt x="864" y="617"/>
                    <a:pt x="858" y="622"/>
                  </a:cubicBezTo>
                  <a:cubicBezTo>
                    <a:pt x="853" y="627"/>
                    <a:pt x="843" y="629"/>
                    <a:pt x="831" y="629"/>
                  </a:cubicBezTo>
                  <a:lnTo>
                    <a:pt x="771" y="629"/>
                  </a:lnTo>
                  <a:close/>
                  <a:moveTo>
                    <a:pt x="1657" y="648"/>
                  </a:moveTo>
                  <a:cubicBezTo>
                    <a:pt x="1621" y="648"/>
                    <a:pt x="1585" y="644"/>
                    <a:pt x="1551" y="635"/>
                  </a:cubicBezTo>
                  <a:cubicBezTo>
                    <a:pt x="1516" y="627"/>
                    <a:pt x="1490" y="618"/>
                    <a:pt x="1472" y="608"/>
                  </a:cubicBezTo>
                  <a:cubicBezTo>
                    <a:pt x="1461" y="602"/>
                    <a:pt x="1453" y="595"/>
                    <a:pt x="1450" y="589"/>
                  </a:cubicBezTo>
                  <a:cubicBezTo>
                    <a:pt x="1448" y="582"/>
                    <a:pt x="1446" y="575"/>
                    <a:pt x="1446" y="569"/>
                  </a:cubicBezTo>
                  <a:cubicBezTo>
                    <a:pt x="1446" y="534"/>
                    <a:pt x="1446" y="534"/>
                    <a:pt x="1446" y="534"/>
                  </a:cubicBezTo>
                  <a:cubicBezTo>
                    <a:pt x="1446" y="520"/>
                    <a:pt x="1452" y="513"/>
                    <a:pt x="1462" y="513"/>
                  </a:cubicBezTo>
                  <a:cubicBezTo>
                    <a:pt x="1466" y="513"/>
                    <a:pt x="1470" y="513"/>
                    <a:pt x="1474" y="515"/>
                  </a:cubicBezTo>
                  <a:cubicBezTo>
                    <a:pt x="1479" y="516"/>
                    <a:pt x="1485" y="519"/>
                    <a:pt x="1492" y="522"/>
                  </a:cubicBezTo>
                  <a:cubicBezTo>
                    <a:pt x="1515" y="532"/>
                    <a:pt x="1541" y="540"/>
                    <a:pt x="1567" y="546"/>
                  </a:cubicBezTo>
                  <a:cubicBezTo>
                    <a:pt x="1595" y="551"/>
                    <a:pt x="1622" y="554"/>
                    <a:pt x="1649" y="554"/>
                  </a:cubicBezTo>
                  <a:cubicBezTo>
                    <a:pt x="1693" y="554"/>
                    <a:pt x="1727" y="546"/>
                    <a:pt x="1750" y="531"/>
                  </a:cubicBezTo>
                  <a:cubicBezTo>
                    <a:pt x="1773" y="516"/>
                    <a:pt x="1786" y="494"/>
                    <a:pt x="1786" y="466"/>
                  </a:cubicBezTo>
                  <a:cubicBezTo>
                    <a:pt x="1786" y="447"/>
                    <a:pt x="1780" y="431"/>
                    <a:pt x="1767" y="418"/>
                  </a:cubicBezTo>
                  <a:cubicBezTo>
                    <a:pt x="1755" y="405"/>
                    <a:pt x="1731" y="393"/>
                    <a:pt x="1698" y="382"/>
                  </a:cubicBezTo>
                  <a:cubicBezTo>
                    <a:pt x="1598" y="351"/>
                    <a:pt x="1598" y="351"/>
                    <a:pt x="1598" y="351"/>
                  </a:cubicBezTo>
                  <a:cubicBezTo>
                    <a:pt x="1547" y="335"/>
                    <a:pt x="1510" y="311"/>
                    <a:pt x="1487" y="280"/>
                  </a:cubicBezTo>
                  <a:cubicBezTo>
                    <a:pt x="1465" y="250"/>
                    <a:pt x="1453" y="216"/>
                    <a:pt x="1453" y="181"/>
                  </a:cubicBezTo>
                  <a:cubicBezTo>
                    <a:pt x="1453" y="152"/>
                    <a:pt x="1459" y="126"/>
                    <a:pt x="1472" y="104"/>
                  </a:cubicBezTo>
                  <a:cubicBezTo>
                    <a:pt x="1484" y="82"/>
                    <a:pt x="1501" y="63"/>
                    <a:pt x="1521" y="48"/>
                  </a:cubicBezTo>
                  <a:cubicBezTo>
                    <a:pt x="1542" y="32"/>
                    <a:pt x="1565" y="20"/>
                    <a:pt x="1593" y="12"/>
                  </a:cubicBezTo>
                  <a:cubicBezTo>
                    <a:pt x="1620" y="3"/>
                    <a:pt x="1649" y="0"/>
                    <a:pt x="1680" y="0"/>
                  </a:cubicBezTo>
                  <a:cubicBezTo>
                    <a:pt x="1695" y="0"/>
                    <a:pt x="1711" y="1"/>
                    <a:pt x="1726" y="3"/>
                  </a:cubicBezTo>
                  <a:cubicBezTo>
                    <a:pt x="1742" y="5"/>
                    <a:pt x="1756" y="8"/>
                    <a:pt x="1771" y="10"/>
                  </a:cubicBezTo>
                  <a:cubicBezTo>
                    <a:pt x="1785" y="14"/>
                    <a:pt x="1798" y="17"/>
                    <a:pt x="1810" y="21"/>
                  </a:cubicBezTo>
                  <a:cubicBezTo>
                    <a:pt x="1822" y="25"/>
                    <a:pt x="1832" y="30"/>
                    <a:pt x="1839" y="34"/>
                  </a:cubicBezTo>
                  <a:cubicBezTo>
                    <a:pt x="1849" y="39"/>
                    <a:pt x="1855" y="45"/>
                    <a:pt x="1860" y="51"/>
                  </a:cubicBezTo>
                  <a:cubicBezTo>
                    <a:pt x="1864" y="57"/>
                    <a:pt x="1866" y="64"/>
                    <a:pt x="1866" y="74"/>
                  </a:cubicBezTo>
                  <a:cubicBezTo>
                    <a:pt x="1866" y="106"/>
                    <a:pt x="1866" y="106"/>
                    <a:pt x="1866" y="106"/>
                  </a:cubicBezTo>
                  <a:cubicBezTo>
                    <a:pt x="1866" y="121"/>
                    <a:pt x="1860" y="128"/>
                    <a:pt x="1850" y="128"/>
                  </a:cubicBezTo>
                  <a:cubicBezTo>
                    <a:pt x="1844" y="128"/>
                    <a:pt x="1836" y="125"/>
                    <a:pt x="1824" y="120"/>
                  </a:cubicBezTo>
                  <a:cubicBezTo>
                    <a:pt x="1785" y="102"/>
                    <a:pt x="1740" y="93"/>
                    <a:pt x="1691" y="93"/>
                  </a:cubicBezTo>
                  <a:cubicBezTo>
                    <a:pt x="1652" y="93"/>
                    <a:pt x="1621" y="99"/>
                    <a:pt x="1600" y="112"/>
                  </a:cubicBezTo>
                  <a:cubicBezTo>
                    <a:pt x="1578" y="125"/>
                    <a:pt x="1567" y="145"/>
                    <a:pt x="1567" y="174"/>
                  </a:cubicBezTo>
                  <a:cubicBezTo>
                    <a:pt x="1567" y="193"/>
                    <a:pt x="1574" y="209"/>
                    <a:pt x="1588" y="223"/>
                  </a:cubicBezTo>
                  <a:cubicBezTo>
                    <a:pt x="1602" y="236"/>
                    <a:pt x="1627" y="249"/>
                    <a:pt x="1664" y="260"/>
                  </a:cubicBezTo>
                  <a:cubicBezTo>
                    <a:pt x="1762" y="291"/>
                    <a:pt x="1762" y="291"/>
                    <a:pt x="1762" y="291"/>
                  </a:cubicBezTo>
                  <a:cubicBezTo>
                    <a:pt x="1811" y="307"/>
                    <a:pt x="1847" y="329"/>
                    <a:pt x="1869" y="358"/>
                  </a:cubicBezTo>
                  <a:cubicBezTo>
                    <a:pt x="1890" y="386"/>
                    <a:pt x="1900" y="418"/>
                    <a:pt x="1900" y="454"/>
                  </a:cubicBezTo>
                  <a:cubicBezTo>
                    <a:pt x="1900" y="484"/>
                    <a:pt x="1894" y="511"/>
                    <a:pt x="1882" y="534"/>
                  </a:cubicBezTo>
                  <a:cubicBezTo>
                    <a:pt x="1870" y="558"/>
                    <a:pt x="1853" y="578"/>
                    <a:pt x="1832" y="595"/>
                  </a:cubicBezTo>
                  <a:cubicBezTo>
                    <a:pt x="1811" y="612"/>
                    <a:pt x="1785" y="624"/>
                    <a:pt x="1756" y="633"/>
                  </a:cubicBezTo>
                  <a:cubicBezTo>
                    <a:pt x="1725" y="643"/>
                    <a:pt x="1692" y="648"/>
                    <a:pt x="1657" y="6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0934" tIns="30467" rIns="60934" bIns="30467" anchor="t" anchorCtr="0"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Tx/>
                <a:buNone/>
                <a:tabLst/>
                <a:defRPr/>
              </a:pPr>
              <a:endParaRPr kumimoji="0" sz="1799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tropolis Regular" pitchFamily="2" charset="77"/>
                <a:ea typeface="+mn-ea"/>
                <a:cs typeface="Arial"/>
                <a:sym typeface="Arial"/>
              </a:endParaRPr>
            </a:p>
          </p:txBody>
        </p:sp>
        <p:sp>
          <p:nvSpPr>
            <p:cNvPr id="26" name="Google Shape;11996;p478">
              <a:extLst>
                <a:ext uri="{FF2B5EF4-FFF2-40B4-BE49-F238E27FC236}">
                  <a16:creationId xmlns:a16="http://schemas.microsoft.com/office/drawing/2014/main" id="{272D16BE-1C39-E643-B900-08F98B515ECA}"/>
                </a:ext>
              </a:extLst>
            </p:cNvPr>
            <p:cNvSpPr/>
            <p:nvPr/>
          </p:nvSpPr>
          <p:spPr>
            <a:xfrm>
              <a:off x="4671" y="3431"/>
              <a:ext cx="1999" cy="452"/>
            </a:xfrm>
            <a:custGeom>
              <a:avLst/>
              <a:gdLst/>
              <a:ahLst/>
              <a:cxnLst/>
              <a:rect l="l" t="t" r="r" b="b"/>
              <a:pathLst>
                <a:path w="1922" h="436" extrusionOk="0">
                  <a:moveTo>
                    <a:pt x="1885" y="180"/>
                  </a:moveTo>
                  <a:cubicBezTo>
                    <a:pt x="1659" y="347"/>
                    <a:pt x="1329" y="436"/>
                    <a:pt x="1046" y="436"/>
                  </a:cubicBezTo>
                  <a:cubicBezTo>
                    <a:pt x="649" y="436"/>
                    <a:pt x="291" y="289"/>
                    <a:pt x="21" y="45"/>
                  </a:cubicBezTo>
                  <a:cubicBezTo>
                    <a:pt x="0" y="26"/>
                    <a:pt x="19" y="0"/>
                    <a:pt x="45" y="15"/>
                  </a:cubicBezTo>
                  <a:cubicBezTo>
                    <a:pt x="337" y="185"/>
                    <a:pt x="697" y="287"/>
                    <a:pt x="1070" y="287"/>
                  </a:cubicBezTo>
                  <a:cubicBezTo>
                    <a:pt x="1322" y="287"/>
                    <a:pt x="1598" y="235"/>
                    <a:pt x="1852" y="127"/>
                  </a:cubicBezTo>
                  <a:cubicBezTo>
                    <a:pt x="1890" y="110"/>
                    <a:pt x="1922" y="152"/>
                    <a:pt x="1885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0934" tIns="30467" rIns="60934" bIns="30467" anchor="t" anchorCtr="0"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Tx/>
                <a:buNone/>
                <a:tabLst/>
                <a:defRPr/>
              </a:pPr>
              <a:endParaRPr kumimoji="0" sz="1799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tropolis Regular" pitchFamily="2" charset="77"/>
                <a:ea typeface="+mn-ea"/>
                <a:cs typeface="Arial"/>
                <a:sym typeface="Arial"/>
              </a:endParaRPr>
            </a:p>
          </p:txBody>
        </p:sp>
        <p:sp>
          <p:nvSpPr>
            <p:cNvPr id="27" name="Google Shape;11997;p478">
              <a:extLst>
                <a:ext uri="{FF2B5EF4-FFF2-40B4-BE49-F238E27FC236}">
                  <a16:creationId xmlns:a16="http://schemas.microsoft.com/office/drawing/2014/main" id="{89CF483D-CEE6-CA41-BF81-BB52E858DCDA}"/>
                </a:ext>
              </a:extLst>
            </p:cNvPr>
            <p:cNvSpPr/>
            <p:nvPr/>
          </p:nvSpPr>
          <p:spPr>
            <a:xfrm>
              <a:off x="6426" y="3369"/>
              <a:ext cx="428" cy="435"/>
            </a:xfrm>
            <a:custGeom>
              <a:avLst/>
              <a:gdLst/>
              <a:ahLst/>
              <a:cxnLst/>
              <a:rect l="l" t="t" r="r" b="b"/>
              <a:pathLst>
                <a:path w="412" h="419" extrusionOk="0">
                  <a:moveTo>
                    <a:pt x="291" y="131"/>
                  </a:moveTo>
                  <a:cubicBezTo>
                    <a:pt x="262" y="94"/>
                    <a:pt x="99" y="113"/>
                    <a:pt x="25" y="122"/>
                  </a:cubicBezTo>
                  <a:cubicBezTo>
                    <a:pt x="3" y="125"/>
                    <a:pt x="0" y="106"/>
                    <a:pt x="20" y="91"/>
                  </a:cubicBezTo>
                  <a:cubicBezTo>
                    <a:pt x="149" y="0"/>
                    <a:pt x="362" y="26"/>
                    <a:pt x="387" y="57"/>
                  </a:cubicBezTo>
                  <a:cubicBezTo>
                    <a:pt x="412" y="88"/>
                    <a:pt x="380" y="301"/>
                    <a:pt x="259" y="403"/>
                  </a:cubicBezTo>
                  <a:cubicBezTo>
                    <a:pt x="240" y="419"/>
                    <a:pt x="222" y="410"/>
                    <a:pt x="231" y="390"/>
                  </a:cubicBezTo>
                  <a:cubicBezTo>
                    <a:pt x="258" y="321"/>
                    <a:pt x="320" y="168"/>
                    <a:pt x="291" y="1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0934" tIns="30467" rIns="60934" bIns="30467" anchor="t" anchorCtr="0">
              <a:no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Tx/>
                <a:buNone/>
                <a:tabLst/>
                <a:defRPr/>
              </a:pPr>
              <a:endParaRPr kumimoji="0" sz="1799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etropolis Regular" pitchFamily="2" charset="77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28" name="Google Shape;11999;p478" descr="Image result for microsoft azure png">
            <a:extLst>
              <a:ext uri="{FF2B5EF4-FFF2-40B4-BE49-F238E27FC236}">
                <a16:creationId xmlns:a16="http://schemas.microsoft.com/office/drawing/2014/main" id="{84712677-803C-6642-B9BA-E2CBC6F0BA25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342780" y="5078308"/>
            <a:ext cx="1302959" cy="69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2000;p478" descr="Image result for google cloud transparent logo">
            <a:extLst>
              <a:ext uri="{FF2B5EF4-FFF2-40B4-BE49-F238E27FC236}">
                <a16:creationId xmlns:a16="http://schemas.microsoft.com/office/drawing/2014/main" id="{6D00B8E6-9513-6245-AF59-A6D46BFC6655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58754" b="2887"/>
          <a:stretch/>
        </p:blipFill>
        <p:spPr>
          <a:xfrm>
            <a:off x="7435770" y="5198437"/>
            <a:ext cx="1712581" cy="45506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1FAF75F4-79CE-5846-B02F-5555D3E5C3B2}"/>
              </a:ext>
            </a:extLst>
          </p:cNvPr>
          <p:cNvSpPr txBox="1">
            <a:spLocks/>
          </p:cNvSpPr>
          <p:nvPr/>
        </p:nvSpPr>
        <p:spPr>
          <a:xfrm>
            <a:off x="8785844" y="6171803"/>
            <a:ext cx="2794968" cy="4450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799" b="0" i="0" u="none" strike="noStrike" kern="120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hlinkClick r:id="rId6"/>
              </a:rPr>
              <a:t>zdenny@vmware.com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DE41C-CDBD-A64A-99A5-B388B65B4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45" y="963663"/>
            <a:ext cx="3864381" cy="526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CF99C0-D307-564E-99E3-2D655E952E76}"/>
              </a:ext>
            </a:extLst>
          </p:cNvPr>
          <p:cNvSpPr/>
          <p:nvPr/>
        </p:nvSpPr>
        <p:spPr>
          <a:xfrm>
            <a:off x="2126972" y="1948070"/>
            <a:ext cx="2673627" cy="133437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Trouble Shooting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13FFD-E0E8-294F-8527-B3EFB9FE16AC}"/>
              </a:ext>
            </a:extLst>
          </p:cNvPr>
          <p:cNvSpPr/>
          <p:nvPr/>
        </p:nvSpPr>
        <p:spPr>
          <a:xfrm>
            <a:off x="2126973" y="3717235"/>
            <a:ext cx="2673627" cy="153062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Resource Utilization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257D12-6EBD-544C-B53A-27C3A9201AE6}"/>
              </a:ext>
            </a:extLst>
          </p:cNvPr>
          <p:cNvSpPr/>
          <p:nvPr/>
        </p:nvSpPr>
        <p:spPr>
          <a:xfrm>
            <a:off x="5539409" y="3717235"/>
            <a:ext cx="2879034" cy="15306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Audit &amp; Compliance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4EDB1F0-C751-2443-A011-55F684582D2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r>
              <a:rPr lang="en-US" dirty="0"/>
              <a:t>Business values for logging and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2E576-7C97-6A4D-B175-AF2103C86DE7}"/>
              </a:ext>
            </a:extLst>
          </p:cNvPr>
          <p:cNvSpPr/>
          <p:nvPr/>
        </p:nvSpPr>
        <p:spPr>
          <a:xfrm>
            <a:off x="5539409" y="1948070"/>
            <a:ext cx="2879034" cy="143123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27266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 In Logging &amp; Monitoring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6B7C3F-8563-314E-88AE-E68FFDA21E94}"/>
              </a:ext>
            </a:extLst>
          </p:cNvPr>
          <p:cNvCxnSpPr>
            <a:cxnSpLocks/>
          </p:cNvCxnSpPr>
          <p:nvPr/>
        </p:nvCxnSpPr>
        <p:spPr bwMode="gray">
          <a:xfrm>
            <a:off x="5152767" y="1228401"/>
            <a:ext cx="0" cy="4572000"/>
          </a:xfrm>
          <a:prstGeom prst="line">
            <a:avLst/>
          </a:prstGeom>
          <a:ln w="508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B7FC8A7-24B6-4A48-B089-05342A55BEEF}"/>
              </a:ext>
            </a:extLst>
          </p:cNvPr>
          <p:cNvSpPr/>
          <p:nvPr/>
        </p:nvSpPr>
        <p:spPr>
          <a:xfrm>
            <a:off x="2097787" y="1740406"/>
            <a:ext cx="2673627" cy="133437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Logging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E06E7D-79F8-BE46-A9FD-1EC3FBCF0E24}"/>
              </a:ext>
            </a:extLst>
          </p:cNvPr>
          <p:cNvSpPr/>
          <p:nvPr/>
        </p:nvSpPr>
        <p:spPr>
          <a:xfrm>
            <a:off x="5842389" y="1491048"/>
            <a:ext cx="2581762" cy="101868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80B919-C816-0B4D-8375-8D5216EF93E7}"/>
              </a:ext>
            </a:extLst>
          </p:cNvPr>
          <p:cNvSpPr/>
          <p:nvPr/>
        </p:nvSpPr>
        <p:spPr>
          <a:xfrm>
            <a:off x="2097786" y="3649492"/>
            <a:ext cx="2673627" cy="133437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8B1C-065C-E441-A542-610C0F8F1FFA}"/>
              </a:ext>
            </a:extLst>
          </p:cNvPr>
          <p:cNvSpPr/>
          <p:nvPr/>
        </p:nvSpPr>
        <p:spPr>
          <a:xfrm>
            <a:off x="5842390" y="2982303"/>
            <a:ext cx="2581761" cy="10449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Alerts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74F9D-D410-624A-B628-7EC604058EBA}"/>
              </a:ext>
            </a:extLst>
          </p:cNvPr>
          <p:cNvSpPr/>
          <p:nvPr/>
        </p:nvSpPr>
        <p:spPr>
          <a:xfrm>
            <a:off x="5842390" y="4466023"/>
            <a:ext cx="2581761" cy="11371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4647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 Convention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A122E-0055-C049-84DB-A17886D7A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913" y="1450345"/>
            <a:ext cx="7738815" cy="413333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C58B710-344C-B341-A98C-99EC9F5B2C3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r>
              <a:rPr lang="en-US" dirty="0"/>
              <a:t>Log format: RFC-5424</a:t>
            </a:r>
          </a:p>
        </p:txBody>
      </p:sp>
    </p:spTree>
    <p:extLst>
      <p:ext uri="{BB962C8B-B14F-4D97-AF65-F5344CB8AC3E}">
        <p14:creationId xmlns:p14="http://schemas.microsoft.com/office/powerpoint/2010/main" val="59559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 Convention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C58B710-344C-B341-A98C-99EC9F5B2C3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r>
              <a:rPr lang="en-US" dirty="0"/>
              <a:t>Metric format: Prometheus metrics? Kubernetes Open Metrics?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89837-BB47-204C-968D-0E509D02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268" y="1177045"/>
            <a:ext cx="9026067" cy="50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Container Logging 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EFK: tail log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D233D-C11A-F246-9FFD-1CADB513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96" y="1141927"/>
            <a:ext cx="7791231" cy="4574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4C0D7-FD5A-6F48-AD23-DD03DE39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176" y="2086701"/>
            <a:ext cx="320601" cy="1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6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Container Monitoring 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Nagios/Zabbix: agent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93334-320B-8545-A03E-88C9AED7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10" y="1477894"/>
            <a:ext cx="9283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9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lIns="0" tIns="0" rIns="0" bIns="0"/>
      <a:lstStyle>
        <a:defPPr algn="l">
          <a:defRPr sz="1200" dirty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2018 09_D" id="{DA4AFBD1-5388-CB42-A8C8-FEA5DADE2CFB}" vid="{52FA639C-82CA-5F46-AB5C-09B634A36500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0</TotalTime>
  <Words>570</Words>
  <Application>Microsoft Macintosh PowerPoint</Application>
  <PresentationFormat>Custom</PresentationFormat>
  <Paragraphs>210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Camphor Std</vt:lpstr>
      <vt:lpstr>Open Sans</vt:lpstr>
      <vt:lpstr>Arial</vt:lpstr>
      <vt:lpstr>Calibri</vt:lpstr>
      <vt:lpstr>Courier</vt:lpstr>
      <vt:lpstr>Metropolis</vt:lpstr>
      <vt:lpstr>Metropolis Light</vt:lpstr>
      <vt:lpstr>Metropolis Regular</vt:lpstr>
      <vt:lpstr>Verdana</vt:lpstr>
      <vt:lpstr>Wingdings</vt:lpstr>
      <vt:lpstr>VMware_white_16x9</vt:lpstr>
      <vt:lpstr>Enterprise Kubernetes  Logging &amp; Monitoring</vt:lpstr>
      <vt:lpstr>PowerPoint Presentation</vt:lpstr>
      <vt:lpstr>About Me</vt:lpstr>
      <vt:lpstr>Problem Space</vt:lpstr>
      <vt:lpstr>Data Models In Logging &amp; Monitoring</vt:lpstr>
      <vt:lpstr>Data Models Convention</vt:lpstr>
      <vt:lpstr>Data Models Convention</vt:lpstr>
      <vt:lpstr>Existing Container Logging Solution</vt:lpstr>
      <vt:lpstr>Existing Container Monitoring Solution</vt:lpstr>
      <vt:lpstr>Existing Container Monitoring Solution</vt:lpstr>
      <vt:lpstr>Problem Solved?</vt:lpstr>
      <vt:lpstr>New Problems When Moving To Container World</vt:lpstr>
      <vt:lpstr>Challenges</vt:lpstr>
      <vt:lpstr>Challenges</vt:lpstr>
      <vt:lpstr>Challenges</vt:lpstr>
      <vt:lpstr>Challenges</vt:lpstr>
      <vt:lpstr>VMware Solution</vt:lpstr>
      <vt:lpstr>PKS Architecture</vt:lpstr>
      <vt:lpstr>PowerPoint Presentation</vt:lpstr>
      <vt:lpstr>Workload Logging &amp; Monitoring</vt:lpstr>
      <vt:lpstr>Workload Logging &amp; Monitoring</vt:lpstr>
      <vt:lpstr>VMware Solution – Wavefront</vt:lpstr>
      <vt:lpstr>VMware Wavefront</vt:lpstr>
      <vt:lpstr>VMware Wavefront</vt:lpstr>
      <vt:lpstr>VMware Wavefront</vt:lpstr>
      <vt:lpstr>VMware vRealize Log Insight</vt:lpstr>
      <vt:lpstr>VMware vRealize Operations</vt:lpstr>
      <vt:lpstr>Built-in VMware Solution – More</vt:lpstr>
      <vt:lpstr>Bring Your Own Solutions</vt:lpstr>
      <vt:lpstr>Key Takeaway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2018-02-26T22:43:56Z</dcterms:created>
  <dcterms:modified xsi:type="dcterms:W3CDTF">2018-11-13T06:29:04Z</dcterms:modified>
</cp:coreProperties>
</file>